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46"/>
  </p:notesMasterIdLst>
  <p:sldIdLst>
    <p:sldId id="257" r:id="rId2"/>
    <p:sldId id="260" r:id="rId3"/>
    <p:sldId id="296" r:id="rId4"/>
    <p:sldId id="297" r:id="rId5"/>
    <p:sldId id="292" r:id="rId6"/>
    <p:sldId id="293" r:id="rId7"/>
    <p:sldId id="278" r:id="rId8"/>
    <p:sldId id="290" r:id="rId9"/>
    <p:sldId id="291" r:id="rId10"/>
    <p:sldId id="286" r:id="rId11"/>
    <p:sldId id="287" r:id="rId12"/>
    <p:sldId id="280" r:id="rId13"/>
    <p:sldId id="281" r:id="rId14"/>
    <p:sldId id="283" r:id="rId15"/>
    <p:sldId id="288" r:id="rId16"/>
    <p:sldId id="285" r:id="rId17"/>
    <p:sldId id="284" r:id="rId18"/>
    <p:sldId id="279" r:id="rId19"/>
    <p:sldId id="294" r:id="rId20"/>
    <p:sldId id="295" r:id="rId21"/>
    <p:sldId id="277" r:id="rId22"/>
    <p:sldId id="299" r:id="rId23"/>
    <p:sldId id="300" r:id="rId24"/>
    <p:sldId id="301" r:id="rId25"/>
    <p:sldId id="261" r:id="rId26"/>
    <p:sldId id="303" r:id="rId27"/>
    <p:sldId id="304" r:id="rId28"/>
    <p:sldId id="305" r:id="rId29"/>
    <p:sldId id="302" r:id="rId30"/>
    <p:sldId id="262" r:id="rId31"/>
    <p:sldId id="309" r:id="rId32"/>
    <p:sldId id="306" r:id="rId33"/>
    <p:sldId id="263" r:id="rId34"/>
    <p:sldId id="322" r:id="rId35"/>
    <p:sldId id="323" r:id="rId36"/>
    <p:sldId id="315" r:id="rId37"/>
    <p:sldId id="298" r:id="rId38"/>
    <p:sldId id="310" r:id="rId39"/>
    <p:sldId id="311" r:id="rId40"/>
    <p:sldId id="312" r:id="rId41"/>
    <p:sldId id="392" r:id="rId42"/>
    <p:sldId id="325" r:id="rId43"/>
    <p:sldId id="326" r:id="rId44"/>
    <p:sldId id="327" r:id="rId45"/>
    <p:sldId id="328" r:id="rId46"/>
    <p:sldId id="329" r:id="rId47"/>
    <p:sldId id="316" r:id="rId48"/>
    <p:sldId id="318" r:id="rId49"/>
    <p:sldId id="317" r:id="rId50"/>
    <p:sldId id="319" r:id="rId51"/>
    <p:sldId id="321" r:id="rId52"/>
    <p:sldId id="313" r:id="rId53"/>
    <p:sldId id="314" r:id="rId54"/>
    <p:sldId id="357" r:id="rId55"/>
    <p:sldId id="264" r:id="rId56"/>
    <p:sldId id="331" r:id="rId57"/>
    <p:sldId id="330" r:id="rId58"/>
    <p:sldId id="265" r:id="rId59"/>
    <p:sldId id="341" r:id="rId60"/>
    <p:sldId id="332" r:id="rId61"/>
    <p:sldId id="266" r:id="rId62"/>
    <p:sldId id="342" r:id="rId63"/>
    <p:sldId id="344" r:id="rId64"/>
    <p:sldId id="345" r:id="rId65"/>
    <p:sldId id="346" r:id="rId66"/>
    <p:sldId id="333" r:id="rId67"/>
    <p:sldId id="334" r:id="rId68"/>
    <p:sldId id="335" r:id="rId69"/>
    <p:sldId id="336" r:id="rId70"/>
    <p:sldId id="337" r:id="rId71"/>
    <p:sldId id="338" r:id="rId72"/>
    <p:sldId id="267" r:id="rId73"/>
    <p:sldId id="339" r:id="rId74"/>
    <p:sldId id="340" r:id="rId75"/>
    <p:sldId id="347" r:id="rId76"/>
    <p:sldId id="349" r:id="rId77"/>
    <p:sldId id="350" r:id="rId78"/>
    <p:sldId id="351" r:id="rId79"/>
    <p:sldId id="352" r:id="rId80"/>
    <p:sldId id="268" r:id="rId81"/>
    <p:sldId id="358" r:id="rId82"/>
    <p:sldId id="353" r:id="rId83"/>
    <p:sldId id="355" r:id="rId84"/>
    <p:sldId id="354" r:id="rId85"/>
    <p:sldId id="363" r:id="rId86"/>
    <p:sldId id="359" r:id="rId87"/>
    <p:sldId id="393" r:id="rId88"/>
    <p:sldId id="409" r:id="rId89"/>
    <p:sldId id="410" r:id="rId90"/>
    <p:sldId id="411" r:id="rId91"/>
    <p:sldId id="412" r:id="rId92"/>
    <p:sldId id="413" r:id="rId93"/>
    <p:sldId id="414" r:id="rId94"/>
    <p:sldId id="415" r:id="rId95"/>
    <p:sldId id="416" r:id="rId96"/>
    <p:sldId id="417" r:id="rId97"/>
    <p:sldId id="360" r:id="rId98"/>
    <p:sldId id="269" r:id="rId99"/>
    <p:sldId id="364" r:id="rId100"/>
    <p:sldId id="365" r:id="rId101"/>
    <p:sldId id="366" r:id="rId102"/>
    <p:sldId id="367" r:id="rId103"/>
    <p:sldId id="356" r:id="rId104"/>
    <p:sldId id="361" r:id="rId105"/>
    <p:sldId id="270" r:id="rId106"/>
    <p:sldId id="368" r:id="rId107"/>
    <p:sldId id="362" r:id="rId108"/>
    <p:sldId id="375" r:id="rId109"/>
    <p:sldId id="376" r:id="rId110"/>
    <p:sldId id="377" r:id="rId111"/>
    <p:sldId id="373" r:id="rId112"/>
    <p:sldId id="374" r:id="rId113"/>
    <p:sldId id="378" r:id="rId114"/>
    <p:sldId id="379" r:id="rId115"/>
    <p:sldId id="383" r:id="rId116"/>
    <p:sldId id="402" r:id="rId117"/>
    <p:sldId id="384" r:id="rId118"/>
    <p:sldId id="401" r:id="rId119"/>
    <p:sldId id="386" r:id="rId120"/>
    <p:sldId id="407" r:id="rId121"/>
    <p:sldId id="396" r:id="rId122"/>
    <p:sldId id="385" r:id="rId123"/>
    <p:sldId id="408" r:id="rId124"/>
    <p:sldId id="380" r:id="rId125"/>
    <p:sldId id="389" r:id="rId126"/>
    <p:sldId id="390" r:id="rId127"/>
    <p:sldId id="391" r:id="rId128"/>
    <p:sldId id="399" r:id="rId129"/>
    <p:sldId id="397" r:id="rId130"/>
    <p:sldId id="400" r:id="rId131"/>
    <p:sldId id="403" r:id="rId132"/>
    <p:sldId id="382" r:id="rId133"/>
    <p:sldId id="404" r:id="rId134"/>
    <p:sldId id="398" r:id="rId135"/>
    <p:sldId id="395" r:id="rId136"/>
    <p:sldId id="405" r:id="rId137"/>
    <p:sldId id="406" r:id="rId138"/>
    <p:sldId id="387" r:id="rId139"/>
    <p:sldId id="272" r:id="rId140"/>
    <p:sldId id="369" r:id="rId141"/>
    <p:sldId id="370" r:id="rId142"/>
    <p:sldId id="371" r:id="rId143"/>
    <p:sldId id="372" r:id="rId144"/>
    <p:sldId id="258" r:id="rId1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6A5FE-2FF9-444F-B2BE-877D56D70D95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24A8F-FF92-4233-8718-CF8D7F0912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1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65EEE7-6A6A-4605-855D-986937B976A3}" type="slidenum">
              <a:rPr lang="ru-RU" smtClean="0">
                <a:latin typeface="Arial" pitchFamily="34" charset="0"/>
              </a:rPr>
              <a:pPr/>
              <a:t>31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1844F-6995-40BB-9781-A0895CBEA285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A8F-FF92-4233-8718-CF8D7F091267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A8F-FF92-4233-8718-CF8D7F091267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A8F-FF92-4233-8718-CF8D7F091267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A8F-FF92-4233-8718-CF8D7F091267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C5F55C-11EE-4E96-8C13-51F999BC57B2}" type="slidenum">
              <a:rPr lang="ru-RU" smtClean="0"/>
              <a:pPr/>
              <a:t>129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A8F-FF92-4233-8718-CF8D7F091267}" type="slidenum">
              <a:rPr lang="ru-RU" smtClean="0"/>
              <a:pPr/>
              <a:t>131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E78A-AF1A-4618-8DE9-1806117E8D9D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072C-BB88-4CBA-A39C-2815E3D3279F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418-0B06-4405-AF02-5D2CF0E61E4A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95400" y="2819400"/>
            <a:ext cx="3467100" cy="3352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2819400"/>
            <a:ext cx="3467100" cy="3352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96523-7F1F-4965-AC1C-D83C9A3D42F7}" type="datetime1">
              <a:rPr lang="ru-RU" smtClean="0"/>
              <a:pPr>
                <a:defRPr/>
              </a:pPr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00862-9E70-4768-B6E2-4F59DA927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13B6F-C79D-4BCF-9957-21AF03AB59AE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958EE-7F5C-4B1E-B571-DD6D938E0003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AB55-0D5C-47B0-A661-784FBD06CD48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9C48F-EFC2-4F7F-A7DF-D4620CEE07EB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FCCF-0A68-4CF6-9639-E38C89A4910A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4993-430D-4FBE-85EF-421C2F173758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4BC7-9601-4586-8269-C3B614B9AF26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9A22-C063-40B5-BE75-0930DC05F510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228CD33-F030-4AE9-B453-593242619440}" type="datetime1">
              <a:rPr lang="ru-RU" smtClean="0"/>
              <a:pPr/>
              <a:t>22.09.2014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53A7956-8DC1-4DAB-A73C-4E1CC2BD57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hyperlink" Target="//upload.wikimedia.org/wikipedia/commons/8/82/Michail_Pogodin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hyperlink" Target="//upload.wikimedia.org/wikipedia/commons/1/14/Wiki_pogodinskaya_izba_moscow.jp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hyperlink" Target="//upload.wikimedia.org/wikipedia/ru/2/24/%D0%9F%D0%B0%D0%BC%D1%8F%D1%82%D0%BD%D0%B8%D0%BA_%D0%9D.%D0%98._%D0%9F%D0%B8%D1%80%D0%BE%D0%B3%D0%BE%D0%B2%D1%83_%D0%B2_%D0%9C%D0%BE%D1%81%D0%BA%D0%B2%D0%B5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hyperlink" Target="//upload.wikimedia.org/wikipedia/commons/f/fd/Repin_Pirogov.jpg" TargetMode="Externa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hyperlink" Target="//upload.wikimedia.org/wikipedia/commons/0/01/Yaroshenko_plescheev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jpeg"/><Relationship Id="rId4" Type="http://schemas.openxmlformats.org/officeDocument/2006/relationships/image" Target="../media/image20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hyperlink" Target="https://ru.wikipedia.org/wiki/%D0%A4%D0%B0%D0%B9%D0%BB:Kudrinskaya_Square_Building_in_Moscow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hyperlink" Target="//upload.wikimedia.org/wikipedia/ru/c/c8/Troitskaya_Tower_and_State_Kremlin_Palace.jpg" TargetMode="External"/><Relationship Id="rId4" Type="http://schemas.openxmlformats.org/officeDocument/2006/relationships/image" Target="../media/image2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5" Type="http://schemas.openxmlformats.org/officeDocument/2006/relationships/hyperlink" Target="//upload.wikimedia.org/wikipedia/ru/0/04/Olimpijski_2010.jpg" TargetMode="External"/><Relationship Id="rId4" Type="http://schemas.openxmlformats.org/officeDocument/2006/relationships/image" Target="../media/image21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gi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hyperlink" Target="//commons.wikimedia.org/wiki/File:0_4707b_6549aa91_spasskaya.jpg?uselang=ru" TargetMode="External"/><Relationship Id="rId13" Type="http://schemas.openxmlformats.org/officeDocument/2006/relationships/image" Target="../media/image245.jpeg"/><Relationship Id="rId3" Type="http://schemas.openxmlformats.org/officeDocument/2006/relationships/image" Target="../media/image240.jpeg"/><Relationship Id="rId7" Type="http://schemas.openxmlformats.org/officeDocument/2006/relationships/image" Target="../media/image242.jpeg"/><Relationship Id="rId12" Type="http://schemas.openxmlformats.org/officeDocument/2006/relationships/hyperlink" Target="//commons.wikimedia.org/wiki/File:Moscow_05-2012_Kremlin_11.jpg?uselang=ru" TargetMode="External"/><Relationship Id="rId17" Type="http://schemas.openxmlformats.org/officeDocument/2006/relationships/image" Target="../media/image247.jpeg"/><Relationship Id="rId2" Type="http://schemas.openxmlformats.org/officeDocument/2006/relationships/hyperlink" Target="//commons.wikimedia.org/wiki/File:Granovitaya_palata_01.JPG?uselang=ru" TargetMode="External"/><Relationship Id="rId16" Type="http://schemas.openxmlformats.org/officeDocument/2006/relationships/hyperlink" Target="//commons.wikimedia.org/wiki/File:Palace_of_facets3.jpg?uselang=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commons.wikimedia.org/wiki/File:Moscow_05-2012_Kremlin_15.jpg?uselang=ru" TargetMode="External"/><Relationship Id="rId11" Type="http://schemas.openxmlformats.org/officeDocument/2006/relationships/image" Target="../media/image244.jpeg"/><Relationship Id="rId5" Type="http://schemas.openxmlformats.org/officeDocument/2006/relationships/image" Target="../media/image241.jpeg"/><Relationship Id="rId15" Type="http://schemas.openxmlformats.org/officeDocument/2006/relationships/image" Target="../media/image246.jpeg"/><Relationship Id="rId10" Type="http://schemas.openxmlformats.org/officeDocument/2006/relationships/hyperlink" Target="//commons.wikimedia.org/wiki/File:Nikolskaya_Tower2010-11.jpg?uselang=ru" TargetMode="External"/><Relationship Id="rId4" Type="http://schemas.openxmlformats.org/officeDocument/2006/relationships/hyperlink" Target="//commons.wikimedia.org/wiki/File:Moscow_05-2012_Kremlin_02.jpg?uselang=ru" TargetMode="External"/><Relationship Id="rId9" Type="http://schemas.openxmlformats.org/officeDocument/2006/relationships/image" Target="../media/image243.jpeg"/><Relationship Id="rId14" Type="http://schemas.openxmlformats.org/officeDocument/2006/relationships/hyperlink" Target="//commons.wikimedia.org/wiki/File:Uglovaya_Arsenalnaya_tower3.JPG?uselang=ru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3.jpeg"/><Relationship Id="rId4" Type="http://schemas.openxmlformats.org/officeDocument/2006/relationships/hyperlink" Target="//upload.wikimedia.org/wikipedia/commons/6/64/Apostol_1564_Frontispis.jpg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62.jpeg"/><Relationship Id="rId2" Type="http://schemas.openxmlformats.org/officeDocument/2006/relationships/hyperlink" Target="//upload.wikimedia.org/wikipedia/commons/e/ec/Moscow_July_2011-4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commons.wikimedia.org/wiki/File:Trinity_Cathedral_Moscow_-_first_floor_plan.jpg?uselang=ru" TargetMode="External"/><Relationship Id="rId5" Type="http://schemas.openxmlformats.org/officeDocument/2006/relationships/image" Target="../media/image261.jpeg"/><Relationship Id="rId4" Type="http://schemas.openxmlformats.org/officeDocument/2006/relationships/hyperlink" Target="//upload.wikimedia.org/wikipedia/commons/f/ff/Book_of_election_of_Michael_I_of_Russia_-_detail.jpg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//upload.wikimedia.org/wikipedia/commons/9/9d/Dormition_(Kremlin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1/10/The_Cathedral_of_the_Annunciation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//upload.wikimedia.org/wikipedia/commons/1/1e/08-09-13_Moskau_Facettenpalast1.JPG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5.jpeg"/><Relationship Id="rId4" Type="http://schemas.openxmlformats.org/officeDocument/2006/relationships/hyperlink" Target="//upload.wikimedia.org/wikipedia/commons/a/af/Sergei_Stroganov_by_Konstantin_Makovsky.jpg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8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a/ab/Apiary_in_Timiryazev_Academy_of_Agriculture_1903.jpg" TargetMode="External"/><Relationship Id="rId3" Type="http://schemas.openxmlformats.org/officeDocument/2006/relationships/image" Target="../media/image279.jpeg"/><Relationship Id="rId7" Type="http://schemas.openxmlformats.org/officeDocument/2006/relationships/image" Target="../media/image281.jpeg"/><Relationship Id="rId2" Type="http://schemas.openxmlformats.org/officeDocument/2006/relationships/hyperlink" Target="//upload.wikimedia.org/wikipedia/commons/1/18/Moscow_08-2012_Petrovsko-Razumovskoe_img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5/5c/Timiryazev_Academy_Old_Dacha_2.JPG" TargetMode="External"/><Relationship Id="rId5" Type="http://schemas.openxmlformats.org/officeDocument/2006/relationships/image" Target="../media/image280.jpeg"/><Relationship Id="rId4" Type="http://schemas.openxmlformats.org/officeDocument/2006/relationships/hyperlink" Target="//upload.wikimedia.org/wikipedia/commons/4/4e/Timiryazev_Academy_Main_Bldg_3.JPG" TargetMode="External"/><Relationship Id="rId9" Type="http://schemas.openxmlformats.org/officeDocument/2006/relationships/image" Target="../media/image28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hyperlink" Target="//upload.wikimedia.org/wikipedia/commons/9/91/Solodovnikov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jpeg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4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hyperlink" Target="//upload.wikimedia.org/wikipedia/ru/3/3a/Grand_Sports_Arena_of_Luzhniki_Stadium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gaidarovka-metod.ru/index.php?option=com_content&amp;view=article&amp;id=106:2011-06-03-18-30-07&amp;catid=61:2011-06-03-18-29-52&amp;Itemid=99" TargetMode="External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7" Type="http://schemas.openxmlformats.org/officeDocument/2006/relationships/image" Target="../media/image302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rwd-books.ru/ruslludmilagod.htm" TargetMode="External"/><Relationship Id="rId5" Type="http://schemas.openxmlformats.org/officeDocument/2006/relationships/image" Target="../media/image301.jpeg"/><Relationship Id="rId4" Type="http://schemas.openxmlformats.org/officeDocument/2006/relationships/hyperlink" Target="http://illustrations.fantastic-pictures.ru/%D0%98%D0%BB%D0%BB%D1%8E%D1%81%D1%82%D1%80%D0%B0%D1%86%D0%B8%D0%B8+%D0%BA+%D0%BF%D1%80%D0%BE%D0%B8%D0%B7%D0%B2%D0%B5%D0%B4%D0%B5%D0%BD%D0%B8%D1%8F%D0%BC+%D0%91%D1%83%D0%BD%D0%B8%D0%BD%D0%B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ru/2/25/Ukaz_MSU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7" Type="http://schemas.openxmlformats.org/officeDocument/2006/relationships/image" Target="../media/image307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.pixs.ru/storage/1/7/1/1215jpeg_1510154_2274171.jpg" TargetMode="External"/><Relationship Id="rId5" Type="http://schemas.openxmlformats.org/officeDocument/2006/relationships/image" Target="../media/image306.jpeg"/><Relationship Id="rId4" Type="http://schemas.openxmlformats.org/officeDocument/2006/relationships/image" Target="../media/image30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2.jpeg"/><Relationship Id="rId4" Type="http://schemas.openxmlformats.org/officeDocument/2006/relationships/hyperlink" Target="//upload.wikimedia.org/wikipedia/commons/1/18/Patriarch_Ponds_Sign.JPG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moscowwalks.ru/2010/03/24/moskva-v-kartinah/" TargetMode="External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hyperlink" Target="//upload.wikimedia.org/wikipedia/commons/9/95/%D0%9F%D0%B5%D1%80%D0%B5%D0%B4%D0%B5%D0%BB%D0%BA%D0%B8%D0%BD%D0%BE_%D0%BC%D0%BE%D0%B3%D0%B8%D0%BB%D0%B0_%D0%9F%D0%B0%D1%81%D1%82%D0%B5%D1%80%D0%BD%D0%B0%D0%BA%D0%B0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riarealty.ru/architecture_guide/20130322/399975623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ru/f/fc/%D0%93%D0%BB%D0%B0%D0%B2%D0%BD%D0%BE%D0%B5_%D0%B7%D0%B4%D0%B0%D0%BD%D0%B8%D0%B5_%D0%9C%D0%93%D0%A3_-_%D0%B7%D0%B4%D0%B0%D0%BD%D0%B8%D0%B503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://s1.goods.ozstatic.by/200/130/264/10/10264130_0_Kniga_o__staroy_Moskve_Vspoloshniy_zvon_Yuriy_Nagibin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//upload.wikimedia.org/wikipedia/commons/e/e2/Karazin_Metro_2.jpg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//commons.wikimedia.org/wiki/File:Galina_Ulanova_tombstone.jpg?uselang=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gallerix.ru/pic/_EX/1124979808/184347534.jpeg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//upload.wikimedia.org/wikipedia/commons/0/00/Ulanova_museum_Moscow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//upload.wikimedia.org/wikipedia/commons/6/65/Vasnetsov_Moskovsky_zastenok_konets_16_veka-(Konst_Elen_Bashnya)-1912.jpg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6/Melnikov_House_photo_by_Arssenev.jpg" TargetMode="Externa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//upload.wikimedia.org/wikipedia/commons/9/90/Rusakovs_club_melnikov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//upload.wikimedia.org/wikipedia/commons/a/a6/%D0%98%D0%B7%D0%B1%D0%B0_%D1%81%D0%BE%D0%B2%D0%B5%D1%82%D0%B0_%D0%B2_%D0%A4%D0%B8%D0%BB%D1%8F%D1%85.jpg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//commons.wikimedia.org/wiki/File:Serov_Self.jpg?uselang=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c/%D0%9F%D0%B0%D0%BC%D1%8F%D1%82%D0%BD%D0%B8%D0%BA_%D1%81%D0%B2%D1%8F%D1%82%D0%BE%D0%BC%D1%83_%D0%BA%D0%BD%D1%8F%D0%B7%D1%8E_%D0%94%D0%BC%D0%B8%D1%82%D1%80%D0%B8%D1%8E_%D0%94%D0%BE%D0%BD%D1%81%D0%BA%D0%BE%D0%BC%D1%83_%D1%81_%D0%BF%D0%B0%D0%BC%D1%8F%D1%82%D0%BD%D1%8B%D0%BC_%D0%9A%D1%80%D0%B5%D1%81%D1%82%D0%BE%D0%BC.jpg" TargetMode="External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0%D0%B9%D0%BB:Yuon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tcontext.info/pictures-of-great-artists/55-2010-12-14-08-01-06/373-kartini-yuon.html" TargetMode="External"/><Relationship Id="rId4" Type="http://schemas.openxmlformats.org/officeDocument/2006/relationships/image" Target="../media/image17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//upload.wikimedia.org/wikipedia/commons/a/a3/Serova_by_Repin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5/Nevrev_MochalovSrediPocGRM.jpg" TargetMode="Externa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714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Московский календарь - 2015</a:t>
            </a:r>
            <a:endParaRPr lang="ru-RU" dirty="0"/>
          </a:p>
        </p:txBody>
      </p:sp>
      <p:pic>
        <p:nvPicPr>
          <p:cNvPr id="30722" name="Picture 2" descr="Любимые художники - ForuMishka.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00174"/>
            <a:ext cx="7143750" cy="4733925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797050"/>
          </a:xfrm>
        </p:spPr>
        <p:txBody>
          <a:bodyPr>
            <a:noAutofit/>
          </a:bodyPr>
          <a:lstStyle/>
          <a:p>
            <a:r>
              <a:rPr lang="ru-RU" sz="3200" dirty="0" smtClean="0"/>
              <a:t>21 января – 115 лет со дня рождения писателя, публициста </a:t>
            </a:r>
            <a:br>
              <a:rPr lang="ru-RU" sz="3200" dirty="0" smtClean="0"/>
            </a:br>
            <a:r>
              <a:rPr lang="ru-RU" sz="3200" b="1" dirty="0" smtClean="0"/>
              <a:t>Олега Васильевича Волкова</a:t>
            </a:r>
            <a:br>
              <a:rPr lang="ru-RU" sz="3200" b="1" dirty="0" smtClean="0"/>
            </a:br>
            <a:r>
              <a:rPr lang="ru-RU" sz="3200" dirty="0" smtClean="0"/>
              <a:t>(1900-1996)</a:t>
            </a:r>
            <a:endParaRPr lang="ru-RU" sz="3200" b="1" dirty="0"/>
          </a:p>
        </p:txBody>
      </p:sp>
      <p:pic>
        <p:nvPicPr>
          <p:cNvPr id="43010" name="Picture 2" descr="Библус - Ту граду быть. (Олег Волков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214554"/>
            <a:ext cx="2357454" cy="3846662"/>
          </a:xfrm>
          <a:prstGeom prst="rect">
            <a:avLst/>
          </a:prstGeom>
          <a:noFill/>
        </p:spPr>
      </p:pic>
      <p:pic>
        <p:nvPicPr>
          <p:cNvPr id="43014" name="Picture 6" descr="Олег Васильевич Волков. Погружение во тьму - Солов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85992"/>
            <a:ext cx="2571768" cy="3909089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439862"/>
          </a:xfrm>
        </p:spPr>
        <p:txBody>
          <a:bodyPr>
            <a:noAutofit/>
          </a:bodyPr>
          <a:lstStyle/>
          <a:p>
            <a:r>
              <a:rPr lang="ru-RU" sz="3200" dirty="0" smtClean="0"/>
              <a:t>23 ноября – 215 лет со дня рождения историка </a:t>
            </a:r>
            <a:br>
              <a:rPr lang="ru-RU" sz="3200" dirty="0" smtClean="0"/>
            </a:br>
            <a:r>
              <a:rPr lang="ru-RU" sz="3200" b="1" dirty="0" smtClean="0"/>
              <a:t>Михаила Петровича Погодина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(1800-1875)</a:t>
            </a:r>
            <a:endParaRPr lang="ru-RU" sz="3200" dirty="0"/>
          </a:p>
        </p:txBody>
      </p:sp>
      <p:pic>
        <p:nvPicPr>
          <p:cNvPr id="120834" name="Picture 2" descr="File:Michail Pogodi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3357554" cy="43604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6143644"/>
            <a:ext cx="399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Портрет Погодина работы В.Перова</a:t>
            </a:r>
            <a:endParaRPr lang="ru-RU" i="1" dirty="0"/>
          </a:p>
        </p:txBody>
      </p:sp>
      <p:pic>
        <p:nvPicPr>
          <p:cNvPr id="120836" name="Picture 4" descr="File:Wiki pogodinskaya izba moscow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1952750"/>
            <a:ext cx="3570190" cy="39377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14876" y="600076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Погодинская изба на Девичьем поле</a:t>
            </a:r>
            <a:endParaRPr lang="ru-RU" i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725602"/>
          </a:xfrm>
        </p:spPr>
        <p:txBody>
          <a:bodyPr>
            <a:noAutofit/>
          </a:bodyPr>
          <a:lstStyle/>
          <a:p>
            <a:r>
              <a:rPr lang="ru-RU" sz="3200" dirty="0" smtClean="0"/>
              <a:t>25 ноября – 205 лет со дня рождения хирурга </a:t>
            </a:r>
            <a:br>
              <a:rPr lang="ru-RU" sz="3200" dirty="0" smtClean="0"/>
            </a:br>
            <a:r>
              <a:rPr lang="ru-RU" sz="3200" b="1" dirty="0" smtClean="0"/>
              <a:t>Николая Ивановича Пирогова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(1810-1881)</a:t>
            </a:r>
            <a:endParaRPr lang="ru-RU" sz="3200" dirty="0"/>
          </a:p>
        </p:txBody>
      </p:sp>
      <p:pic>
        <p:nvPicPr>
          <p:cNvPr id="121858" name="Picture 2" descr="Файл:Памятник Н.И. Пирогову в Москве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285992"/>
            <a:ext cx="2875379" cy="3833839"/>
          </a:xfrm>
          <a:prstGeom prst="rect">
            <a:avLst/>
          </a:prstGeom>
          <a:noFill/>
        </p:spPr>
      </p:pic>
      <p:pic>
        <p:nvPicPr>
          <p:cNvPr id="121860" name="Picture 4" descr="Николай Пирогов WizardFox For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3116"/>
            <a:ext cx="3214710" cy="4155601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le:Repin Pirogov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14290"/>
            <a:ext cx="7620000" cy="46386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5357826"/>
            <a:ext cx="721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Эскиз И. Е. Репина к картине «Приезд Николая Ивановича Пирогова в Москву на юбилей по поводу 50-летия его научной деятельности» (1881).</a:t>
            </a:r>
            <a:endParaRPr lang="ru-RU" i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24 ноября – 285 лет со дня рождения полководца </a:t>
            </a:r>
            <a:br>
              <a:rPr lang="ru-RU" sz="3600" dirty="0" smtClean="0"/>
            </a:br>
            <a:r>
              <a:rPr lang="ru-RU" sz="3600" b="1" dirty="0" smtClean="0"/>
              <a:t>Александра Васильевича Суворова </a:t>
            </a:r>
            <a:br>
              <a:rPr lang="ru-RU" sz="3600" b="1" dirty="0" smtClean="0"/>
            </a:br>
            <a:r>
              <a:rPr lang="ru-RU" sz="3600" dirty="0" smtClean="0"/>
              <a:t>(1730-1800)</a:t>
            </a:r>
          </a:p>
        </p:txBody>
      </p:sp>
      <p:pic>
        <p:nvPicPr>
          <p:cNvPr id="26627" name="Содержимое 3" descr="Суворов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28802"/>
            <a:ext cx="3149600" cy="4102100"/>
          </a:xfrm>
        </p:spPr>
      </p:pic>
      <p:pic>
        <p:nvPicPr>
          <p:cNvPr id="26628" name="Рисунок 4" descr="Суворов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929066"/>
            <a:ext cx="25003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 descr="Суворов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7463" y="1571612"/>
            <a:ext cx="2776537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28 ноября – 135 лет со дня рождения поэта</a:t>
            </a:r>
            <a:r>
              <a:rPr lang="ru-RU" sz="3600" b="1" dirty="0" smtClean="0"/>
              <a:t> Александра Александровича Блока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(1880-1921)</a:t>
            </a:r>
          </a:p>
        </p:txBody>
      </p:sp>
      <p:pic>
        <p:nvPicPr>
          <p:cNvPr id="55299" name="Содержимое 3" descr="Блок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2468562"/>
            <a:ext cx="3281363" cy="4389438"/>
          </a:xfrm>
        </p:spPr>
      </p:pic>
      <p:pic>
        <p:nvPicPr>
          <p:cNvPr id="55300" name="Рисунок 4" descr="Блок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785926"/>
            <a:ext cx="2786088" cy="481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Декабрь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072206"/>
            <a:ext cx="8679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 smtClean="0"/>
          </a:p>
          <a:p>
            <a:endParaRPr lang="ru-RU" dirty="0"/>
          </a:p>
        </p:txBody>
      </p:sp>
      <p:pic>
        <p:nvPicPr>
          <p:cNvPr id="29698" name="Picture 2" descr="Зима в Москве, Суриков Василий Иванович. 1000x738. 1884-1887. Просмотров: 1253. Обновлено: не задана www.ArtScroll.ru - Свитки 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5857916" cy="43242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2976" y="6072206"/>
            <a:ext cx="345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Василий Суриков. Зима в Москве</a:t>
            </a:r>
            <a:endParaRPr lang="ru-RU" i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4 декабря – 190 лет со дня рождения поэта </a:t>
            </a:r>
            <a:br>
              <a:rPr lang="ru-RU" sz="3200" dirty="0" smtClean="0"/>
            </a:br>
            <a:r>
              <a:rPr lang="ru-RU" sz="3200" b="1" dirty="0" smtClean="0"/>
              <a:t>Алексея Николаевича Плещеева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(1825-1893)</a:t>
            </a:r>
            <a:endParaRPr lang="ru-RU" sz="3200" dirty="0"/>
          </a:p>
        </p:txBody>
      </p:sp>
      <p:pic>
        <p:nvPicPr>
          <p:cNvPr id="123910" name="Picture 6" descr="File:Yaroshenko plescheev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4"/>
            <a:ext cx="3214710" cy="42410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6000768"/>
            <a:ext cx="434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Портрет Плещеева работы Н.Ярошенко</a:t>
            </a:r>
            <a:endParaRPr lang="ru-RU" i="1" dirty="0"/>
          </a:p>
        </p:txBody>
      </p:sp>
      <p:pic>
        <p:nvPicPr>
          <p:cNvPr id="123912" name="Picture 8" descr="Кузин Н.Г. Плещеев Скачать бесплатн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357430"/>
            <a:ext cx="1714511" cy="2738835"/>
          </a:xfrm>
          <a:prstGeom prst="rect">
            <a:avLst/>
          </a:prstGeom>
          <a:noFill/>
        </p:spPr>
      </p:pic>
      <p:pic>
        <p:nvPicPr>
          <p:cNvPr id="123914" name="Picture 10" descr="А. Н. Плещеев. Стих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285860"/>
            <a:ext cx="2357454" cy="3483715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642938" y="142852"/>
            <a:ext cx="8229600" cy="2643211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5 декабря – 200 лет со дня рождения русского поэта </a:t>
            </a:r>
            <a:r>
              <a:rPr lang="ru-RU" sz="3600" b="1" dirty="0" smtClean="0"/>
              <a:t>Афанасия Афанасьевича Фета </a:t>
            </a:r>
            <a:br>
              <a:rPr lang="ru-RU" sz="3600" b="1" dirty="0" smtClean="0"/>
            </a:br>
            <a:r>
              <a:rPr lang="ru-RU" sz="3600" dirty="0" smtClean="0"/>
              <a:t>(1820–1892)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56323" name="Содержимое 3" descr="Фет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57364"/>
            <a:ext cx="2975263" cy="3960810"/>
          </a:xfrm>
        </p:spPr>
      </p:pic>
      <p:pic>
        <p:nvPicPr>
          <p:cNvPr id="56324" name="Рисунок 4" descr="фет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285992"/>
            <a:ext cx="2311609" cy="350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6072206"/>
            <a:ext cx="299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Портрет работы И.Репина</a:t>
            </a:r>
            <a:endParaRPr lang="ru-RU" i="1" dirty="0"/>
          </a:p>
        </p:txBody>
      </p:sp>
      <p:pic>
        <p:nvPicPr>
          <p:cNvPr id="8196" name="Picture 4" descr="Москва Фотографии Галерея Утраченные - MosDay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214686"/>
            <a:ext cx="3225509" cy="2054769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5113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10 декабря – 135 лет со дня рождения архитектора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b="1" dirty="0" smtClean="0"/>
              <a:t>Леонида Александровича Веснина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(1880-1933)</a:t>
            </a:r>
            <a:endParaRPr lang="ru-RU" sz="3200" dirty="0"/>
          </a:p>
        </p:txBody>
      </p:sp>
      <p:pic>
        <p:nvPicPr>
          <p:cNvPr id="131076" name="Picture 4" descr="http://im0-tub-ru.yandex.net/i?id=8247a2cd6614c4c3086b72972647ab41-14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5385"/>
            <a:ext cx="1785950" cy="2289679"/>
          </a:xfrm>
          <a:prstGeom prst="rect">
            <a:avLst/>
          </a:prstGeom>
          <a:noFill/>
        </p:spPr>
      </p:pic>
      <p:pic>
        <p:nvPicPr>
          <p:cNvPr id="131080" name="Picture 8" descr="Марковников, Николай Владимирови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32" y="1928802"/>
            <a:ext cx="2571768" cy="1928826"/>
          </a:xfrm>
          <a:prstGeom prst="rect">
            <a:avLst/>
          </a:prstGeom>
          <a:noFill/>
        </p:spPr>
      </p:pic>
      <p:pic>
        <p:nvPicPr>
          <p:cNvPr id="131082" name="Picture 10" descr="Форум печати - Показать сообщение отдельно - Новости из мира дизай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214554"/>
            <a:ext cx="2714644" cy="2134272"/>
          </a:xfrm>
          <a:prstGeom prst="rect">
            <a:avLst/>
          </a:prstGeom>
          <a:noFill/>
        </p:spPr>
      </p:pic>
      <p:pic>
        <p:nvPicPr>
          <p:cNvPr id="131084" name="Picture 12" descr="kAk).ru - портал о дизай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429132"/>
            <a:ext cx="3286116" cy="2103115"/>
          </a:xfrm>
          <a:prstGeom prst="rect">
            <a:avLst/>
          </a:prstGeom>
          <a:noFill/>
        </p:spPr>
      </p:pic>
      <p:pic>
        <p:nvPicPr>
          <p:cNvPr id="131086" name="Picture 14" descr="По следам Москвы Советско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52" y="4000504"/>
            <a:ext cx="3286148" cy="2464611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797050"/>
          </a:xfrm>
        </p:spPr>
        <p:txBody>
          <a:bodyPr>
            <a:noAutofit/>
          </a:bodyPr>
          <a:lstStyle/>
          <a:p>
            <a:r>
              <a:rPr lang="ru-RU" sz="3200" dirty="0" smtClean="0"/>
              <a:t>13 декабря – 105 лет со дня рождения архитектора </a:t>
            </a:r>
            <a:br>
              <a:rPr lang="ru-RU" sz="3200" dirty="0" smtClean="0"/>
            </a:br>
            <a:r>
              <a:rPr lang="ru-RU" sz="3200" b="1" dirty="0" smtClean="0"/>
              <a:t>Михаила Васильевича Посохина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(1910-1989)</a:t>
            </a:r>
            <a:endParaRPr lang="ru-RU" sz="3200" dirty="0"/>
          </a:p>
        </p:txBody>
      </p:sp>
      <p:pic>
        <p:nvPicPr>
          <p:cNvPr id="132104" name="Picture 8" descr="вид со стороны зоопарка">
            <a:hlinkClick r:id="rId2" tooltip="вид со стороны зоопарка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071810"/>
            <a:ext cx="2071702" cy="3100648"/>
          </a:xfrm>
          <a:prstGeom prst="rect">
            <a:avLst/>
          </a:prstGeom>
          <a:noFill/>
        </p:spPr>
      </p:pic>
      <p:pic>
        <p:nvPicPr>
          <p:cNvPr id="132106" name="Picture 10" descr="Посохин Михаил Васильеви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71678"/>
            <a:ext cx="2604791" cy="2552695"/>
          </a:xfrm>
          <a:prstGeom prst="rect">
            <a:avLst/>
          </a:prstGeom>
          <a:noFill/>
        </p:spPr>
      </p:pic>
      <p:pic>
        <p:nvPicPr>
          <p:cNvPr id="132108" name="Picture 12" descr="Файл:Troitskaya Tower and State Kremlin Palace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857364"/>
            <a:ext cx="3214678" cy="2411009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Москва дворянских гнезд. Красота и слава великого города, пережившего лихолеть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2487387" cy="3569400"/>
          </a:xfrm>
          <a:prstGeom prst="rect">
            <a:avLst/>
          </a:prstGeom>
          <a:noFill/>
        </p:spPr>
      </p:pic>
      <p:pic>
        <p:nvPicPr>
          <p:cNvPr id="44036" name="Picture 4" descr="Zakazat.ru Книги. Искусство и культур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785926"/>
            <a:ext cx="2214578" cy="3487962"/>
          </a:xfrm>
          <a:prstGeom prst="rect">
            <a:avLst/>
          </a:prstGeom>
          <a:noFill/>
        </p:spPr>
      </p:pic>
      <p:pic>
        <p:nvPicPr>
          <p:cNvPr id="7" name="Picture 4" descr="Два стольных града, Олег Вол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2500306"/>
            <a:ext cx="2119314" cy="3518062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Читать &quot;Большая Советская Энциклопедия (МО)&quot; - БСЭ БСЭ - Страница 288 - ЛитМир.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3380"/>
            <a:ext cx="3429024" cy="1810525"/>
          </a:xfrm>
          <a:prstGeom prst="rect">
            <a:avLst/>
          </a:prstGeom>
          <a:noFill/>
        </p:spPr>
      </p:pic>
      <p:pic>
        <p:nvPicPr>
          <p:cNvPr id="3" name="Picture 4" descr="Посохин Михаил Васильевич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5801" y="0"/>
            <a:ext cx="2288199" cy="3167058"/>
          </a:xfrm>
          <a:prstGeom prst="rect">
            <a:avLst/>
          </a:prstGeom>
          <a:noFill/>
        </p:spPr>
      </p:pic>
      <p:pic>
        <p:nvPicPr>
          <p:cNvPr id="5" name="Picture 6" descr="Посохин Михаил Васильевич - БСЭ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500438"/>
            <a:ext cx="2000264" cy="3089211"/>
          </a:xfrm>
          <a:prstGeom prst="rect">
            <a:avLst/>
          </a:prstGeom>
          <a:noFill/>
        </p:spPr>
      </p:pic>
      <p:pic>
        <p:nvPicPr>
          <p:cNvPr id="133124" name="Picture 4" descr="Файл:Olimpijski 2010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14290"/>
            <a:ext cx="4714908" cy="3141308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25 декабря – 285 лет </a:t>
            </a:r>
            <a:r>
              <a:rPr lang="ru-RU" sz="3600" b="1" dirty="0" smtClean="0"/>
              <a:t>уличному освещению </a:t>
            </a:r>
            <a:r>
              <a:rPr lang="ru-RU" sz="3600" dirty="0" smtClean="0"/>
              <a:t>в Москве (1730)</a:t>
            </a:r>
          </a:p>
        </p:txBody>
      </p:sp>
      <p:pic>
        <p:nvPicPr>
          <p:cNvPr id="69635" name="Содержимое 3" descr="фонарь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6446" y="1857364"/>
            <a:ext cx="2857500" cy="4495800"/>
          </a:xfrm>
        </p:spPr>
      </p:pic>
      <p:pic>
        <p:nvPicPr>
          <p:cNvPr id="69636" name="Рисунок 4" descr="фонар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643050"/>
            <a:ext cx="3017837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Музей «Огни Москвы»</a:t>
            </a:r>
            <a:br>
              <a:rPr lang="ru-RU" dirty="0" smtClean="0"/>
            </a:br>
            <a:r>
              <a:rPr lang="en-US" dirty="0" smtClean="0"/>
              <a:t>http://www.ognimos.ru/</a:t>
            </a:r>
            <a:endParaRPr lang="ru-RU" dirty="0"/>
          </a:p>
        </p:txBody>
      </p:sp>
      <p:pic>
        <p:nvPicPr>
          <p:cNvPr id="129026" name="Picture 2" descr="ПИОНЕР-ТУР Экскурсионная программа &quot;Моя столица&quot; с посещением музея &quot;Огни Москвы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85992"/>
            <a:ext cx="5500726" cy="4132001"/>
          </a:xfrm>
          <a:prstGeom prst="rect">
            <a:avLst/>
          </a:prstGeom>
          <a:noFill/>
        </p:spPr>
      </p:pic>
      <p:pic>
        <p:nvPicPr>
          <p:cNvPr id="129028" name="Picture 4" descr="victorborisov: Музей &quot;Огни Москвы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500174"/>
            <a:ext cx="3095647" cy="232173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725612"/>
          </a:xfrm>
        </p:spPr>
        <p:txBody>
          <a:bodyPr>
            <a:noAutofit/>
          </a:bodyPr>
          <a:lstStyle/>
          <a:p>
            <a:r>
              <a:rPr lang="ru-RU" sz="3200" dirty="0" smtClean="0"/>
              <a:t>28 декабря – 130 лет со дня рождения советского художника</a:t>
            </a:r>
            <a:br>
              <a:rPr lang="ru-RU" sz="3200" dirty="0" smtClean="0"/>
            </a:br>
            <a:r>
              <a:rPr lang="ru-RU" sz="3200" b="1" dirty="0" smtClean="0"/>
              <a:t> Владимира </a:t>
            </a:r>
            <a:r>
              <a:rPr lang="ru-RU" sz="3200" b="1" dirty="0" err="1" smtClean="0"/>
              <a:t>Евграфовича</a:t>
            </a:r>
            <a:r>
              <a:rPr lang="ru-RU" sz="3200" b="1" dirty="0" smtClean="0"/>
              <a:t> Татлина </a:t>
            </a:r>
            <a:br>
              <a:rPr lang="ru-RU" sz="3200" b="1" dirty="0" smtClean="0"/>
            </a:br>
            <a:r>
              <a:rPr lang="ru-RU" sz="3200" dirty="0" smtClean="0"/>
              <a:t>(1885-1953)</a:t>
            </a:r>
            <a:endParaRPr lang="ru-RU" sz="3200" dirty="0"/>
          </a:p>
        </p:txBody>
      </p:sp>
      <p:pic>
        <p:nvPicPr>
          <p:cNvPr id="134146" name="Picture 2" descr="О ХУДОЖНИКАХ /... Face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2561052" cy="3532486"/>
          </a:xfrm>
          <a:prstGeom prst="rect">
            <a:avLst/>
          </a:prstGeom>
          <a:noFill/>
        </p:spPr>
      </p:pic>
      <p:pic>
        <p:nvPicPr>
          <p:cNvPr id="134148" name="Picture 4" descr="SMI2.RU: Вавилонская башня для Коминтер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785926"/>
            <a:ext cx="2786082" cy="3772419"/>
          </a:xfrm>
          <a:prstGeom prst="rect">
            <a:avLst/>
          </a:prstGeom>
          <a:noFill/>
        </p:spPr>
      </p:pic>
      <p:pic>
        <p:nvPicPr>
          <p:cNvPr id="134150" name="Picture 6" descr="http://www.avangardism.ru/img/tatlin/tatlin_b/9tatlin_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357430"/>
            <a:ext cx="2154570" cy="4143404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Московские события и личности</a:t>
            </a:r>
            <a:br>
              <a:rPr lang="ru-RU" dirty="0" smtClean="0"/>
            </a:br>
            <a:r>
              <a:rPr lang="ru-RU" dirty="0" smtClean="0"/>
              <a:t>без точной даты </a:t>
            </a:r>
            <a:endParaRPr lang="ru-RU" dirty="0"/>
          </a:p>
        </p:txBody>
      </p:sp>
      <p:pic>
        <p:nvPicPr>
          <p:cNvPr id="20482" name="Picture 2" descr="СУРИКОВ Василий Иванович (1848, Красноярск - 1916, Москва), русский живописец и график, выдающийся мастер исторической картины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00174"/>
            <a:ext cx="7239000" cy="3781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5429264"/>
            <a:ext cx="541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Василий Иванович Суриков. Боярыня Морозова</a:t>
            </a:r>
            <a:endParaRPr lang="ru-RU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77643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/>
              <a:t>675 лет со времени рождения древнерусского иконописца </a:t>
            </a:r>
            <a:br>
              <a:rPr lang="ru-RU" sz="3600" dirty="0" smtClean="0"/>
            </a:br>
            <a:r>
              <a:rPr lang="ru-RU" sz="3600" b="1" dirty="0" smtClean="0"/>
              <a:t>Феофана Грека </a:t>
            </a:r>
            <a:r>
              <a:rPr lang="ru-RU" sz="3600" dirty="0" smtClean="0"/>
              <a:t>(1340- после 1405)</a:t>
            </a:r>
          </a:p>
        </p:txBody>
      </p:sp>
      <p:pic>
        <p:nvPicPr>
          <p:cNvPr id="35843" name="Содержимое 4" descr="Грек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2143116"/>
            <a:ext cx="2959363" cy="3862384"/>
          </a:xfrm>
        </p:spPr>
      </p:pic>
      <p:pic>
        <p:nvPicPr>
          <p:cNvPr id="35844" name="Содержимое 5" descr="Грек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43487" y="1898104"/>
            <a:ext cx="3248025" cy="426720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655 лет со времени основания </a:t>
            </a:r>
            <a:br>
              <a:rPr lang="ru-RU" sz="3200" dirty="0" smtClean="0"/>
            </a:br>
            <a:r>
              <a:rPr lang="ru-RU" sz="3200" b="1" dirty="0" smtClean="0"/>
              <a:t>Андроникова монастыря </a:t>
            </a:r>
            <a:r>
              <a:rPr lang="ru-RU" sz="3200" dirty="0" smtClean="0"/>
              <a:t>(</a:t>
            </a:r>
            <a:r>
              <a:rPr lang="ru-RU" sz="3200" dirty="0" err="1" smtClean="0"/>
              <a:t>ок</a:t>
            </a:r>
            <a:r>
              <a:rPr lang="ru-RU" sz="3200" dirty="0" smtClean="0"/>
              <a:t>. 1360)</a:t>
            </a:r>
            <a:endParaRPr lang="ru-RU" sz="3200" dirty="0"/>
          </a:p>
        </p:txBody>
      </p:sp>
      <p:pic>
        <p:nvPicPr>
          <p:cNvPr id="5" name="Содержимое 4" descr="Рублев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844" y="1643050"/>
            <a:ext cx="3208338" cy="4433888"/>
          </a:xfrm>
          <a:prstGeom prst="rect">
            <a:avLst/>
          </a:prstGeom>
        </p:spPr>
      </p:pic>
      <p:pic>
        <p:nvPicPr>
          <p:cNvPr id="156674" name="Picture 2" descr="rublevmuseum: СПАСО-АНДРОННИКОВ МОНАСТЫРЬ / АРХИТЕКТУРНЫЙ КО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785926"/>
            <a:ext cx="5214974" cy="3881431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9144000" cy="1633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645 лет со времени рождения древнерусского иконописца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1" dirty="0" smtClean="0"/>
              <a:t>Андрея Рублёва </a:t>
            </a:r>
            <a:r>
              <a:rPr lang="ru-RU" sz="3600" dirty="0" smtClean="0"/>
              <a:t>(ок.1370-1430)</a:t>
            </a:r>
          </a:p>
        </p:txBody>
      </p:sp>
      <p:pic>
        <p:nvPicPr>
          <p:cNvPr id="21506" name="Picture 2" descr="Кадры к фильму Андрей Рублев (1966). Кадр 12 размер 960px x 604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0470"/>
            <a:ext cx="3571868" cy="2247529"/>
          </a:xfrm>
          <a:prstGeom prst="rect">
            <a:avLst/>
          </a:prstGeom>
          <a:noFill/>
        </p:spPr>
      </p:pic>
      <p:pic>
        <p:nvPicPr>
          <p:cNvPr id="21508" name="Picture 4" descr="44051 - Поздравляю с открытием нового раздела. - Иконография. Символика образ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071678"/>
            <a:ext cx="2135995" cy="2886482"/>
          </a:xfrm>
          <a:prstGeom prst="rect">
            <a:avLst/>
          </a:prstGeom>
          <a:noFill/>
        </p:spPr>
      </p:pic>
      <p:pic>
        <p:nvPicPr>
          <p:cNvPr id="21510" name="Picture 6" descr="Виды живопис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2071678"/>
            <a:ext cx="2494947" cy="3929050"/>
          </a:xfrm>
          <a:prstGeom prst="rect">
            <a:avLst/>
          </a:prstGeom>
          <a:noFill/>
        </p:spPr>
      </p:pic>
      <p:pic>
        <p:nvPicPr>
          <p:cNvPr id="21512" name="Picture 8" descr="Памятник Андрею Рублёву - Достопримечательности Москвы - про…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3116"/>
            <a:ext cx="2666965" cy="2000224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439862"/>
          </a:xfrm>
        </p:spPr>
        <p:txBody>
          <a:bodyPr>
            <a:noAutofit/>
          </a:bodyPr>
          <a:lstStyle/>
          <a:p>
            <a:r>
              <a:rPr lang="ru-RU" sz="3200" dirty="0" smtClean="0"/>
              <a:t>600 лет со времени рождения Великого князя московского </a:t>
            </a:r>
            <a:r>
              <a:rPr lang="ru-RU" sz="3200" b="1" dirty="0" smtClean="0"/>
              <a:t>Василия</a:t>
            </a:r>
            <a:r>
              <a:rPr lang="en-US" sz="3200" b="1" dirty="0" smtClean="0"/>
              <a:t> II </a:t>
            </a:r>
            <a:r>
              <a:rPr lang="ru-RU" sz="3200" b="1" dirty="0" smtClean="0"/>
              <a:t>Васильевича Тёмного </a:t>
            </a:r>
            <a:r>
              <a:rPr lang="ru-RU" sz="3200" dirty="0" smtClean="0"/>
              <a:t>(1415-1462)  </a:t>
            </a:r>
            <a:endParaRPr lang="ru-RU" sz="3200" dirty="0"/>
          </a:p>
        </p:txBody>
      </p:sp>
      <p:pic>
        <p:nvPicPr>
          <p:cNvPr id="153602" name="Picture 2" descr="Василий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928802"/>
            <a:ext cx="1931325" cy="2547922"/>
          </a:xfrm>
          <a:prstGeom prst="rect">
            <a:avLst/>
          </a:prstGeom>
          <a:noFill/>
        </p:spPr>
      </p:pic>
      <p:pic>
        <p:nvPicPr>
          <p:cNvPr id="153604" name="Picture 4" descr="2worldscollide: Посмертная судьба Дмитрия Шемя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48" y="2928934"/>
            <a:ext cx="3857652" cy="27787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72198" y="6000768"/>
            <a:ext cx="30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/>
              <a:t>Свидание Дмитрия </a:t>
            </a:r>
            <a:r>
              <a:rPr lang="ru-RU" sz="1600" i="1" dirty="0" err="1" smtClean="0"/>
              <a:t>Шемяки</a:t>
            </a:r>
            <a:r>
              <a:rPr lang="ru-RU" sz="1600" i="1" dirty="0" smtClean="0"/>
              <a:t> с </a:t>
            </a:r>
          </a:p>
          <a:p>
            <a:pPr algn="r"/>
            <a:r>
              <a:rPr lang="ru-RU" sz="1600" i="1" dirty="0" smtClean="0"/>
              <a:t>ослепленным Василием Тёмным</a:t>
            </a:r>
          </a:p>
          <a:p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53606" name="Picture 6" descr="Dreamland &quot; 2011 &quot; Декабрь &quot;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714620"/>
            <a:ext cx="2143140" cy="2965795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595 лет со времени рождения итальянского архитектора </a:t>
            </a:r>
            <a:br>
              <a:rPr lang="ru-RU" sz="3200" dirty="0" smtClean="0"/>
            </a:br>
            <a:r>
              <a:rPr lang="ru-RU" sz="3200" b="1" dirty="0" smtClean="0"/>
              <a:t>Аристотеля </a:t>
            </a:r>
            <a:r>
              <a:rPr lang="ru-RU" sz="3200" b="1" dirty="0" err="1" smtClean="0"/>
              <a:t>Фиораванти</a:t>
            </a:r>
            <a:r>
              <a:rPr lang="ru-RU" sz="3200" b="1" dirty="0" smtClean="0"/>
              <a:t> </a:t>
            </a:r>
            <a:r>
              <a:rPr lang="ru-RU" sz="3200" dirty="0" smtClean="0"/>
              <a:t>(</a:t>
            </a:r>
            <a:r>
              <a:rPr lang="ru-RU" sz="3200" dirty="0" err="1" smtClean="0"/>
              <a:t>ок</a:t>
            </a:r>
            <a:r>
              <a:rPr lang="ru-RU" sz="3200" dirty="0" smtClean="0"/>
              <a:t>. 1420- </a:t>
            </a:r>
            <a:r>
              <a:rPr lang="ru-RU" sz="3200" dirty="0" err="1" smtClean="0"/>
              <a:t>ок</a:t>
            </a:r>
            <a:r>
              <a:rPr lang="ru-RU" sz="3200" dirty="0" smtClean="0"/>
              <a:t>. 1486) </a:t>
            </a:r>
            <a:endParaRPr lang="ru-RU" sz="3200" dirty="0"/>
          </a:p>
        </p:txBody>
      </p:sp>
      <p:pic>
        <p:nvPicPr>
          <p:cNvPr id="136194" name="Picture 2" descr="Главный храм Московской Руси. Закладка Успенского собора в Кремле. - Lux in tenebris- я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357430"/>
            <a:ext cx="5357850" cy="3576365"/>
          </a:xfrm>
          <a:prstGeom prst="rect">
            <a:avLst/>
          </a:prstGeom>
          <a:noFill/>
        </p:spPr>
      </p:pic>
      <p:pic>
        <p:nvPicPr>
          <p:cNvPr id="136196" name="Picture 4" descr="http://www.diletant.ru/upload/medialibrary/69b/69b5aea9ce1f5cd2c7973331a9adcc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85992"/>
            <a:ext cx="2714644" cy="419921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71451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22 января – 575 лет со дня рождения Великого князя всея Руси </a:t>
            </a:r>
            <a:br>
              <a:rPr lang="ru-RU" sz="3200" dirty="0" smtClean="0"/>
            </a:br>
            <a:r>
              <a:rPr lang="ru-RU" sz="3200" b="1" dirty="0" smtClean="0"/>
              <a:t>Ивана (</a:t>
            </a:r>
            <a:r>
              <a:rPr lang="en-US" sz="3200" b="1" dirty="0" smtClean="0"/>
              <a:t>III) </a:t>
            </a:r>
            <a:r>
              <a:rPr lang="ru-RU" sz="3200" b="1" dirty="0" smtClean="0"/>
              <a:t>Васильевича </a:t>
            </a:r>
            <a:r>
              <a:rPr lang="en-US" sz="3200" dirty="0" smtClean="0"/>
              <a:t>(1440-1505)</a:t>
            </a:r>
            <a:endParaRPr lang="ru-RU" sz="3200" dirty="0" smtClean="0"/>
          </a:p>
        </p:txBody>
      </p:sp>
      <p:pic>
        <p:nvPicPr>
          <p:cNvPr id="8196" name="Содержимое 6" descr="Ива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2643182"/>
            <a:ext cx="2714625" cy="3175000"/>
          </a:xfrm>
        </p:spPr>
      </p:pic>
      <p:pic>
        <p:nvPicPr>
          <p:cNvPr id="8195" name="Рисунок 4" descr="Иван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500306"/>
            <a:ext cx="5000648" cy="375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s://upload.wikimedia.org/wikipedia/commons/f/f1/Orristoteles.gif?uselang=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4400550" cy="2295525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0" y="3643313"/>
            <a:ext cx="9144000" cy="248285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Монета, предположительно отчеканенная </a:t>
            </a:r>
            <a:r>
              <a:rPr lang="ru-RU" dirty="0" err="1" smtClean="0"/>
              <a:t>Фиораванти</a:t>
            </a:r>
            <a:r>
              <a:rPr lang="ru-RU" dirty="0" smtClean="0"/>
              <a:t>. Между 1475—1483. На оборотной стороне </a:t>
            </a:r>
            <a:r>
              <a:rPr lang="ru-RU" dirty="0" err="1" smtClean="0"/>
              <a:t>денги</a:t>
            </a:r>
            <a:r>
              <a:rPr lang="ru-RU" dirty="0" smtClean="0"/>
              <a:t> латинская надпись готическим шрифтом </a:t>
            </a:r>
            <a:r>
              <a:rPr lang="ru-RU" dirty="0" err="1" smtClean="0"/>
              <a:t>oRNISToTELES</a:t>
            </a:r>
            <a:r>
              <a:rPr lang="ru-RU" dirty="0" smtClean="0"/>
              <a:t>, которую некоторые исследователи связывают с именем Аристотеля </a:t>
            </a:r>
            <a:r>
              <a:rPr lang="ru-RU" dirty="0" err="1" smtClean="0"/>
              <a:t>Фиораванти</a:t>
            </a:r>
            <a:r>
              <a:rPr lang="ru-RU" dirty="0" smtClean="0"/>
              <a:t>. Они отмечают изображение цветка под ногами коня, как «говорящий» символ, передающий дословно его фамилию «цветок, гонимый ветром».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565 лет со времени рождения итальянского архитектора </a:t>
            </a:r>
            <a:r>
              <a:rPr lang="ru-RU" sz="3200" b="1" dirty="0" err="1" smtClean="0"/>
              <a:t>Пьетро</a:t>
            </a:r>
            <a:r>
              <a:rPr lang="ru-RU" sz="3200" b="1" dirty="0" smtClean="0"/>
              <a:t> Антонио </a:t>
            </a:r>
            <a:r>
              <a:rPr lang="ru-RU" sz="3200" b="1" dirty="0" err="1" smtClean="0"/>
              <a:t>Сорари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dirty="0" smtClean="0"/>
              <a:t>(он же Пётр </a:t>
            </a:r>
            <a:r>
              <a:rPr lang="ru-RU" sz="3200" dirty="0" err="1" smtClean="0"/>
              <a:t>Фрязин</a:t>
            </a:r>
            <a:r>
              <a:rPr lang="ru-RU" sz="3200" dirty="0" smtClean="0"/>
              <a:t>) (после 1450-1493)</a:t>
            </a:r>
            <a:endParaRPr lang="ru-RU" sz="3200" dirty="0"/>
          </a:p>
        </p:txBody>
      </p:sp>
      <p:pic>
        <p:nvPicPr>
          <p:cNvPr id="1026" name="Picture 2" descr="https://upload.wikimedia.org/wikipedia/commons/thumb/5/55/Granovitaya_palata_01.JPG/250px-Granovitaya_palata_0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85992"/>
            <a:ext cx="2381250" cy="16573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000504"/>
            <a:ext cx="463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Грановитая</a:t>
            </a:r>
            <a:r>
              <a:rPr lang="ru-RU" dirty="0" smtClean="0"/>
              <a:t> палата совместно с Марко </a:t>
            </a:r>
            <a:r>
              <a:rPr lang="ru-RU" dirty="0" err="1" smtClean="0"/>
              <a:t>Руффо</a:t>
            </a:r>
            <a:endParaRPr lang="ru-RU" dirty="0"/>
          </a:p>
        </p:txBody>
      </p:sp>
      <p:pic>
        <p:nvPicPr>
          <p:cNvPr id="1028" name="Picture 4" descr="Moscow 05-2012 Kremlin 0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4797748"/>
            <a:ext cx="1333496" cy="2060252"/>
          </a:xfrm>
          <a:prstGeom prst="rect">
            <a:avLst/>
          </a:prstGeom>
          <a:noFill/>
        </p:spPr>
      </p:pic>
      <p:pic>
        <p:nvPicPr>
          <p:cNvPr id="1030" name="Picture 6" descr="Moscow 05-2012 Kremlin 15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480" y="4747364"/>
            <a:ext cx="1357322" cy="2110636"/>
          </a:xfrm>
          <a:prstGeom prst="rect">
            <a:avLst/>
          </a:prstGeom>
          <a:noFill/>
        </p:spPr>
      </p:pic>
      <p:pic>
        <p:nvPicPr>
          <p:cNvPr id="1032" name="Picture 8" descr="0 4707b 6549aa91 spasskaya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4714880"/>
            <a:ext cx="1428747" cy="2143120"/>
          </a:xfrm>
          <a:prstGeom prst="rect">
            <a:avLst/>
          </a:prstGeom>
          <a:noFill/>
        </p:spPr>
      </p:pic>
      <p:pic>
        <p:nvPicPr>
          <p:cNvPr id="1034" name="Picture 10" descr="Nikolskaya Tower2010-1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4786322"/>
            <a:ext cx="1270968" cy="2071678"/>
          </a:xfrm>
          <a:prstGeom prst="rect">
            <a:avLst/>
          </a:prstGeom>
          <a:noFill/>
        </p:spPr>
      </p:pic>
      <p:pic>
        <p:nvPicPr>
          <p:cNvPr id="1036" name="Picture 12" descr="Moscow 05-2012 Kremlin 11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72198" y="4757742"/>
            <a:ext cx="1386308" cy="2100258"/>
          </a:xfrm>
          <a:prstGeom prst="rect">
            <a:avLst/>
          </a:prstGeom>
          <a:noFill/>
        </p:spPr>
      </p:pic>
      <p:pic>
        <p:nvPicPr>
          <p:cNvPr id="1038" name="Picture 14" descr="Uglovaya Arsenalnaya tower3.JPG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72396" y="4759909"/>
            <a:ext cx="1571604" cy="2098091"/>
          </a:xfrm>
          <a:prstGeom prst="rect">
            <a:avLst/>
          </a:prstGeom>
          <a:noFill/>
        </p:spPr>
      </p:pic>
      <p:pic>
        <p:nvPicPr>
          <p:cNvPr id="1040" name="Picture 16" descr="https://upload.wikimedia.org/wikipedia/commons/thumb/4/47/Palace_of_facets3.jpg/150px-Palace_of_facets3.jpg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86314" y="2071678"/>
            <a:ext cx="1428750" cy="2000251"/>
          </a:xfrm>
          <a:prstGeom prst="rect">
            <a:avLst/>
          </a:prstGeom>
          <a:noFill/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7049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575 лет со времени рождения древнерусского иконописца </a:t>
            </a:r>
            <a:br>
              <a:rPr lang="ru-RU" sz="3600" dirty="0" smtClean="0"/>
            </a:br>
            <a:r>
              <a:rPr lang="ru-RU" sz="3600" b="1" dirty="0" smtClean="0"/>
              <a:t>Дионисия</a:t>
            </a:r>
            <a:r>
              <a:rPr lang="ru-RU" sz="3600" dirty="0" smtClean="0"/>
              <a:t> (</a:t>
            </a:r>
            <a:r>
              <a:rPr lang="ru-RU" sz="3600" dirty="0" err="1" smtClean="0"/>
              <a:t>ок</a:t>
            </a:r>
            <a:r>
              <a:rPr lang="ru-RU" sz="3600" dirty="0" smtClean="0"/>
              <a:t>. 1440 - после 1502)</a:t>
            </a:r>
          </a:p>
        </p:txBody>
      </p:sp>
      <p:pic>
        <p:nvPicPr>
          <p:cNvPr id="37891" name="Содержимое 4" descr="Odigitriya_Smolenskaya_Dionisiy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2000240"/>
            <a:ext cx="3417313" cy="4005268"/>
          </a:xfrm>
        </p:spPr>
      </p:pic>
      <p:pic>
        <p:nvPicPr>
          <p:cNvPr id="37892" name="Содержимое 5" descr="Дионисий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00496" y="2357430"/>
            <a:ext cx="2381250" cy="3019425"/>
          </a:xfrm>
        </p:spPr>
      </p:pic>
      <p:pic>
        <p:nvPicPr>
          <p:cNvPr id="37893" name="Рисунок 6" descr="Дионисий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75" y="2143125"/>
            <a:ext cx="1865313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505 лет со времени рождения первопечатника </a:t>
            </a:r>
            <a:r>
              <a:rPr lang="ru-RU" sz="3200" b="1" dirty="0" smtClean="0"/>
              <a:t>Ивана Фёдорова </a:t>
            </a:r>
            <a:r>
              <a:rPr lang="ru-RU" sz="3200" dirty="0" smtClean="0"/>
              <a:t>(1510-1583)</a:t>
            </a:r>
            <a:endParaRPr lang="ru-RU" sz="3200" dirty="0"/>
          </a:p>
        </p:txBody>
      </p:sp>
      <p:pic>
        <p:nvPicPr>
          <p:cNvPr id="1026" name="Picture 2" descr="Памятник первопечатнику Ивану Федорову, Россия , Москва достопримечательн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595860"/>
            <a:ext cx="3357586" cy="4481061"/>
          </a:xfrm>
          <a:prstGeom prst="rect">
            <a:avLst/>
          </a:prstGeom>
          <a:noFill/>
        </p:spPr>
      </p:pic>
      <p:pic>
        <p:nvPicPr>
          <p:cNvPr id="1028" name="Picture 4" descr="moya_moskva: Московская Синодальная типография, первопечатник Иван Фёдоров, церковь Троицы Живоначальной в Полях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214818"/>
            <a:ext cx="4143372" cy="2242601"/>
          </a:xfrm>
          <a:prstGeom prst="rect">
            <a:avLst/>
          </a:prstGeom>
          <a:noFill/>
        </p:spPr>
      </p:pic>
      <p:pic>
        <p:nvPicPr>
          <p:cNvPr id="1030" name="Picture 6" descr="File:Apostol 1564 Frontispis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357298"/>
            <a:ext cx="3635024" cy="2671743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85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/>
              <a:t>485 лет со времени рождения московского святителя </a:t>
            </a:r>
            <a:r>
              <a:rPr lang="ru-RU" sz="3600" b="1" dirty="0" err="1" smtClean="0"/>
              <a:t>Гермогена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dirty="0" smtClean="0"/>
              <a:t>(1530-1612)</a:t>
            </a:r>
          </a:p>
        </p:txBody>
      </p:sp>
      <p:pic>
        <p:nvPicPr>
          <p:cNvPr id="27651" name="Содержимое 4" descr="Гермоген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1928802"/>
            <a:ext cx="3625850" cy="4433887"/>
          </a:xfrm>
        </p:spPr>
      </p:pic>
      <p:pic>
        <p:nvPicPr>
          <p:cNvPr id="27652" name="Содержимое 5" descr="Гермоген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3643314"/>
            <a:ext cx="4038600" cy="2692400"/>
          </a:xfrm>
        </p:spPr>
      </p:pic>
      <p:pic>
        <p:nvPicPr>
          <p:cNvPr id="27653" name="Рисунок 6" descr="Гермоген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357298"/>
            <a:ext cx="2071711" cy="207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785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 smtClean="0"/>
              <a:t>470 лет со времени рождения литейного мастера </a:t>
            </a:r>
            <a:r>
              <a:rPr lang="ru-RU" sz="3200" b="1" dirty="0" smtClean="0"/>
              <a:t>Андрея </a:t>
            </a:r>
            <a:r>
              <a:rPr lang="ru-RU" sz="3200" b="1" dirty="0" err="1" smtClean="0"/>
              <a:t>Чохова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dirty="0" smtClean="0"/>
              <a:t>(</a:t>
            </a:r>
            <a:r>
              <a:rPr lang="ru-RU" sz="3200" dirty="0" err="1" smtClean="0"/>
              <a:t>ок</a:t>
            </a:r>
            <a:r>
              <a:rPr lang="ru-RU" sz="3200" dirty="0" smtClean="0"/>
              <a:t>. 1545-1629)</a:t>
            </a:r>
          </a:p>
        </p:txBody>
      </p:sp>
      <p:pic>
        <p:nvPicPr>
          <p:cNvPr id="38915" name="Содержимое 4" descr="Андрей Чохов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86058"/>
            <a:ext cx="4000500" cy="2762250"/>
          </a:xfrm>
        </p:spPr>
      </p:pic>
      <p:pic>
        <p:nvPicPr>
          <p:cNvPr id="38916" name="Содержимое 5" descr="Чохов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3504" y="4500570"/>
            <a:ext cx="3638301" cy="2357430"/>
          </a:xfrm>
        </p:spPr>
      </p:pic>
      <p:pic>
        <p:nvPicPr>
          <p:cNvPr id="38917" name="Рисунок 6" descr="Чохо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285860"/>
            <a:ext cx="19050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450 лет со времени завершения строительства </a:t>
            </a:r>
            <a:r>
              <a:rPr lang="ru-RU" sz="3200" b="1" dirty="0" smtClean="0"/>
              <a:t>храма Василия Блаженного </a:t>
            </a:r>
            <a:br>
              <a:rPr lang="ru-RU" sz="3200" b="1" dirty="0" smtClean="0"/>
            </a:br>
            <a:r>
              <a:rPr lang="ru-RU" sz="3200" dirty="0" smtClean="0"/>
              <a:t>(Покрова на рву) (1560)</a:t>
            </a:r>
            <a:endParaRPr lang="ru-RU" sz="3200" dirty="0"/>
          </a:p>
        </p:txBody>
      </p:sp>
      <p:pic>
        <p:nvPicPr>
          <p:cNvPr id="146434" name="Picture 2" descr="File:Moscow July 2011-4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802"/>
            <a:ext cx="3214678" cy="3843498"/>
          </a:xfrm>
          <a:prstGeom prst="rect">
            <a:avLst/>
          </a:prstGeom>
          <a:noFill/>
        </p:spPr>
      </p:pic>
      <p:pic>
        <p:nvPicPr>
          <p:cNvPr id="146436" name="Picture 4" descr="File:Book of election of Michael I of Russia - detail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1357298"/>
            <a:ext cx="1447413" cy="411478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00958" y="5715016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1613 год</a:t>
            </a:r>
            <a:endParaRPr lang="ru-RU" dirty="0"/>
          </a:p>
        </p:txBody>
      </p:sp>
      <p:pic>
        <p:nvPicPr>
          <p:cNvPr id="146438" name="Picture 6" descr="https://upload.wikimedia.org/wikipedia/commons/thumb/a/ac/Trinity_Cathedral_Moscow_-_first_floor_plan.jpg/350px-Trinity_Cathedral_Moscow_-_first_floor_pla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3500438"/>
            <a:ext cx="3333750" cy="2266951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Правильная книга - Страница 3 - Литература, мультфильмы и фильмы, музыка, Интернет - Форум Мамочки22 - Страница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3285583" cy="4219556"/>
          </a:xfrm>
          <a:prstGeom prst="rect">
            <a:avLst/>
          </a:prstGeom>
          <a:noFill/>
        </p:spPr>
      </p:pic>
      <p:pic>
        <p:nvPicPr>
          <p:cNvPr id="148484" name="Picture 4" descr="Книга &quot;Храм Василия Блаженного в Москве. Покровский собор&quot; Н. И. Брунов - купить книгу ISBN с доставкой по почте в интернет-ма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786190"/>
            <a:ext cx="2857520" cy="2857520"/>
          </a:xfrm>
          <a:prstGeom prst="rect">
            <a:avLst/>
          </a:prstGeom>
          <a:noFill/>
        </p:spPr>
      </p:pic>
      <p:pic>
        <p:nvPicPr>
          <p:cNvPr id="148486" name="Picture 6" descr="Покровский собор (храм Василия Блаженного) на Красной площади (подарочное издание), Елена Юхименко Подарочные издания - Книж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42852"/>
            <a:ext cx="2928958" cy="3846662"/>
          </a:xfrm>
          <a:prstGeom prst="rect">
            <a:avLst/>
          </a:prstGeom>
          <a:noFill/>
        </p:spPr>
      </p:pic>
      <p:pic>
        <p:nvPicPr>
          <p:cNvPr id="148488" name="Picture 8" descr="Книга Памятник архитектуры. Храм Василия Блаженного - купить книгу памятник архитектуры. храм василия блаженного от В. Л. Снеги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571480"/>
            <a:ext cx="2000264" cy="2000264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001125" cy="1439862"/>
          </a:xfrm>
        </p:spPr>
        <p:txBody>
          <a:bodyPr>
            <a:noAutofit/>
          </a:bodyPr>
          <a:lstStyle/>
          <a:p>
            <a:r>
              <a:rPr lang="ru-RU" sz="3200" dirty="0" smtClean="0"/>
              <a:t>345 лет со времени рождения учёного-энциклопедиста, сподвижника Петра </a:t>
            </a:r>
            <a:r>
              <a:rPr lang="en-US" sz="3200" dirty="0" smtClean="0"/>
              <a:t>I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b="1" dirty="0" smtClean="0"/>
              <a:t>Якова </a:t>
            </a:r>
            <a:r>
              <a:rPr lang="ru-RU" sz="3200" b="1" dirty="0" err="1" smtClean="0"/>
              <a:t>Вилимовича</a:t>
            </a:r>
            <a:r>
              <a:rPr lang="ru-RU" sz="3200" b="1" dirty="0" smtClean="0"/>
              <a:t> Брюса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(1670-1735)</a:t>
            </a:r>
            <a:endParaRPr lang="ru-RU" sz="3200" dirty="0"/>
          </a:p>
        </p:txBody>
      </p:sp>
      <p:pic>
        <p:nvPicPr>
          <p:cNvPr id="87042" name="Picture 2" descr="Яков Брюс, Александр Филимон Скачать книгу: интернет-ресурс Твоя Кни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2786082" cy="4353253"/>
          </a:xfrm>
          <a:prstGeom prst="rect">
            <a:avLst/>
          </a:prstGeom>
          <a:noFill/>
        </p:spPr>
      </p:pic>
      <p:pic>
        <p:nvPicPr>
          <p:cNvPr id="87044" name="Picture 4" descr="Московский Нострадамус, маг и чернокнижник - Яков Брюс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214554"/>
            <a:ext cx="4880908" cy="378619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7049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250 лет со времени рождения военачальника </a:t>
            </a:r>
            <a:r>
              <a:rPr lang="ru-RU" sz="3600" b="1" dirty="0" smtClean="0"/>
              <a:t>Петра Ивановича Багратиона </a:t>
            </a:r>
            <a:br>
              <a:rPr lang="ru-RU" sz="3600" b="1" dirty="0" smtClean="0"/>
            </a:br>
            <a:r>
              <a:rPr lang="ru-RU" sz="3600" dirty="0" smtClean="0"/>
              <a:t>(1765-1812)</a:t>
            </a:r>
          </a:p>
        </p:txBody>
      </p:sp>
      <p:pic>
        <p:nvPicPr>
          <p:cNvPr id="28675" name="Содержимое 4" descr="Багратион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58" y="2357430"/>
            <a:ext cx="3261754" cy="4219583"/>
          </a:xfrm>
        </p:spPr>
      </p:pic>
      <p:pic>
        <p:nvPicPr>
          <p:cNvPr id="28676" name="Содержимое 5" descr="Багратион 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6314" y="2500306"/>
            <a:ext cx="4038600" cy="2690581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Что сохранилось в Москве со времени правления Ивана (</a:t>
            </a:r>
            <a:r>
              <a:rPr lang="en-US" sz="2800" dirty="0" smtClean="0"/>
              <a:t>III) </a:t>
            </a:r>
            <a:r>
              <a:rPr lang="ru-RU" sz="2800" dirty="0" smtClean="0"/>
              <a:t>Васильевича?</a:t>
            </a:r>
            <a:endParaRPr lang="ru-RU" sz="2800" dirty="0"/>
          </a:p>
        </p:txBody>
      </p:sp>
      <p:pic>
        <p:nvPicPr>
          <p:cNvPr id="36866" name="Picture 2" descr="File:Dormition (Kremlin)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2428860" cy="3238480"/>
          </a:xfrm>
          <a:prstGeom prst="rect">
            <a:avLst/>
          </a:prstGeom>
          <a:noFill/>
        </p:spPr>
      </p:pic>
      <p:pic>
        <p:nvPicPr>
          <p:cNvPr id="36868" name="Picture 4" descr="File:08-09-13 Moskau Facettenpalast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4525817"/>
            <a:ext cx="3500462" cy="2332183"/>
          </a:xfrm>
          <a:prstGeom prst="rect">
            <a:avLst/>
          </a:prstGeom>
          <a:noFill/>
        </p:spPr>
      </p:pic>
      <p:pic>
        <p:nvPicPr>
          <p:cNvPr id="6" name="Picture 2" descr="File:The Cathedral of the Annunciati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1500174"/>
            <a:ext cx="3524275" cy="2643206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240 лет со времени завершения строительства </a:t>
            </a:r>
            <a:r>
              <a:rPr lang="ru-RU" sz="3200" b="1" dirty="0" smtClean="0"/>
              <a:t>Дома союзов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(Благородного собрания) (1775)</a:t>
            </a:r>
            <a:endParaRPr lang="ru-RU" sz="3200" dirty="0"/>
          </a:p>
        </p:txBody>
      </p:sp>
      <p:pic>
        <p:nvPicPr>
          <p:cNvPr id="13314" name="Picture 2" descr="https://upload.wikimedia.org/wikipedia/commons/5/54/Dom_Soyuzov_B-Dmitrovka_Moscow.jp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3643338" cy="3177097"/>
          </a:xfrm>
          <a:prstGeom prst="rect">
            <a:avLst/>
          </a:prstGeom>
          <a:noFill/>
        </p:spPr>
      </p:pic>
      <p:pic>
        <p:nvPicPr>
          <p:cNvPr id="13316" name="Picture 4" descr="http://im2-tub-ru.yandex.net/i?id=65b9057980fd0ed8124bcfba3fab8b62-21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714488"/>
            <a:ext cx="2857500" cy="1428750"/>
          </a:xfrm>
          <a:prstGeom prst="rect">
            <a:avLst/>
          </a:prstGeom>
          <a:noFill/>
        </p:spPr>
      </p:pic>
      <p:pic>
        <p:nvPicPr>
          <p:cNvPr id="13318" name="Picture 6" descr="Дом союзов, Россия , Москва достопримечательност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58" y="3357562"/>
            <a:ext cx="4214842" cy="29675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282" y="5429264"/>
            <a:ext cx="40719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Здание построено для генерал-аншефа князя В. М. Долгорукова архитектором М. Ф. Казаковым. Им же перестроено и приспособлено для общественных увеселений после того, как в 1784 дом был приобретен для Российского Благородного собрания.</a:t>
            </a:r>
            <a:endParaRPr lang="ru-RU" sz="1400" i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42938"/>
            <a:ext cx="9144000" cy="7747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190 лет со времени основания </a:t>
            </a:r>
            <a:br>
              <a:rPr lang="ru-RU" sz="3200" dirty="0" smtClean="0"/>
            </a:br>
            <a:r>
              <a:rPr lang="ru-RU" sz="3200" b="1" dirty="0" smtClean="0"/>
              <a:t>Московского высшего художественно-промышленного училища </a:t>
            </a:r>
            <a:br>
              <a:rPr lang="ru-RU" sz="3200" b="1" dirty="0" smtClean="0"/>
            </a:br>
            <a:r>
              <a:rPr lang="ru-RU" sz="3200" dirty="0" smtClean="0"/>
              <a:t>(Строгановского училища)</a:t>
            </a:r>
            <a:r>
              <a:rPr lang="ru-RU" sz="3200" b="1" dirty="0" smtClean="0"/>
              <a:t> </a:t>
            </a:r>
            <a:r>
              <a:rPr lang="ru-RU" sz="3200" dirty="0" smtClean="0"/>
              <a:t>(1825)</a:t>
            </a:r>
            <a:endParaRPr lang="ru-RU" sz="3200" dirty="0"/>
          </a:p>
        </p:txBody>
      </p:sp>
      <p:pic>
        <p:nvPicPr>
          <p:cNvPr id="157700" name="Picture 4" descr="Строгановское училище, Москва. Дореволюционная открытка; фото 2786567, фотограф Марина Грибок. Фотобанк Лори - Продажа фотограф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571744"/>
            <a:ext cx="4357718" cy="3169250"/>
          </a:xfrm>
          <a:prstGeom prst="rect">
            <a:avLst/>
          </a:prstGeom>
          <a:noFill/>
        </p:spPr>
      </p:pic>
      <p:pic>
        <p:nvPicPr>
          <p:cNvPr id="157706" name="Picture 10" descr="File:Sergei Stroganov by Konstantin Makovsk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285992"/>
            <a:ext cx="2440202" cy="352800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5786454"/>
            <a:ext cx="414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К.Е.Маковский. Портрет графа </a:t>
            </a:r>
          </a:p>
          <a:p>
            <a:r>
              <a:rPr lang="ru-RU" i="1" dirty="0" smtClean="0"/>
              <a:t>Сергея Григорьевича Строганова. 1882</a:t>
            </a:r>
            <a:endParaRPr lang="ru-RU" i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571472" y="-285776"/>
            <a:ext cx="8229600" cy="221457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 smtClean="0"/>
              <a:t>150 лет со времени открытия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b="1" dirty="0" smtClean="0"/>
              <a:t>Оружейной палаты </a:t>
            </a:r>
            <a:r>
              <a:rPr lang="ru-RU" sz="3200" dirty="0" smtClean="0"/>
              <a:t>Московского Кремля (1865)</a:t>
            </a:r>
          </a:p>
        </p:txBody>
      </p:sp>
      <p:pic>
        <p:nvPicPr>
          <p:cNvPr id="31747" name="Содержимое 4" descr="Оружейная палата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68026"/>
            <a:ext cx="4038600" cy="3190310"/>
          </a:xfrm>
        </p:spPr>
      </p:pic>
      <p:pic>
        <p:nvPicPr>
          <p:cNvPr id="31748" name="Содержимое 5" descr="Оружейная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43636" y="1500174"/>
            <a:ext cx="2643206" cy="1982405"/>
          </a:xfrm>
        </p:spPr>
      </p:pic>
      <p:pic>
        <p:nvPicPr>
          <p:cNvPr id="31749" name="Рисунок 6" descr="Оружейная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4071942"/>
            <a:ext cx="1905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150 лет со времени открытия </a:t>
            </a:r>
            <a:br>
              <a:rPr lang="ru-RU" sz="3200" dirty="0" smtClean="0"/>
            </a:br>
            <a:r>
              <a:rPr lang="ru-RU" sz="3200" b="1" dirty="0" smtClean="0"/>
              <a:t>Московской сельскохозяйственной академии</a:t>
            </a:r>
            <a:br>
              <a:rPr lang="ru-RU" sz="3200" b="1" dirty="0" smtClean="0"/>
            </a:br>
            <a:r>
              <a:rPr lang="ru-RU" sz="3200" dirty="0" smtClean="0"/>
              <a:t>(до 1889 года – Петровская земледельческая и лесная академия) (1865)</a:t>
            </a:r>
            <a:endParaRPr lang="ru-RU" sz="3200" dirty="0"/>
          </a:p>
        </p:txBody>
      </p:sp>
      <p:pic>
        <p:nvPicPr>
          <p:cNvPr id="158722" name="Picture 2" descr="File:Moscow 08-2012 Petrovsko-Razumovskoe img0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357694"/>
            <a:ext cx="4000528" cy="2060272"/>
          </a:xfrm>
          <a:prstGeom prst="rect">
            <a:avLst/>
          </a:prstGeom>
          <a:noFill/>
        </p:spPr>
      </p:pic>
      <p:pic>
        <p:nvPicPr>
          <p:cNvPr id="158724" name="Picture 4" descr="File:Timiryazev Academy Main Bldg 3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36007"/>
            <a:ext cx="2643174" cy="3964761"/>
          </a:xfrm>
          <a:prstGeom prst="rect">
            <a:avLst/>
          </a:prstGeom>
          <a:noFill/>
        </p:spPr>
      </p:pic>
      <p:pic>
        <p:nvPicPr>
          <p:cNvPr id="158726" name="Picture 6" descr="File:Timiryazev Academy Old Dacha 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7311" y="3000372"/>
            <a:ext cx="2196689" cy="2928918"/>
          </a:xfrm>
          <a:prstGeom prst="rect">
            <a:avLst/>
          </a:prstGeom>
          <a:noFill/>
        </p:spPr>
      </p:pic>
      <p:pic>
        <p:nvPicPr>
          <p:cNvPr id="158728" name="Picture 8" descr="File:Apiary in Timiryazev Academy of Agriculture 1903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14612" y="1714488"/>
            <a:ext cx="4000528" cy="2541450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130 лет со времени открытия московской </a:t>
            </a:r>
            <a:br>
              <a:rPr lang="ru-RU" sz="3200" dirty="0" smtClean="0"/>
            </a:br>
            <a:r>
              <a:rPr lang="ru-RU" sz="3200" b="1" dirty="0" smtClean="0"/>
              <a:t>частной русской оперы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(1885) </a:t>
            </a:r>
            <a:endParaRPr lang="ru-RU" sz="3200" dirty="0"/>
          </a:p>
        </p:txBody>
      </p:sp>
      <p:pic>
        <p:nvPicPr>
          <p:cNvPr id="150530" name="Picture 2" descr="File:Solodovnikov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4342789" cy="2943218"/>
          </a:xfrm>
          <a:prstGeom prst="rect">
            <a:avLst/>
          </a:prstGeom>
          <a:noFill/>
        </p:spPr>
      </p:pic>
      <p:pic>
        <p:nvPicPr>
          <p:cNvPr id="150532" name="Picture 4" descr="URSS.ru - Купить книгу: Россихина В.П. / Оперный театр С. Мамонтова / Rossikhina V.P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050975"/>
            <a:ext cx="1714512" cy="2692951"/>
          </a:xfrm>
          <a:prstGeom prst="rect">
            <a:avLst/>
          </a:prstGeom>
          <a:noFill/>
        </p:spPr>
      </p:pic>
      <p:pic>
        <p:nvPicPr>
          <p:cNvPr id="150534" name="Picture 6" descr="Дневник НИНА_СВОДНОВА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596" y="3929066"/>
            <a:ext cx="4143404" cy="2521557"/>
          </a:xfrm>
          <a:prstGeom prst="rect">
            <a:avLst/>
          </a:prstGeom>
          <a:noFill/>
        </p:spPr>
      </p:pic>
      <p:pic>
        <p:nvPicPr>
          <p:cNvPr id="150536" name="Picture 8" descr="Интересные книги У Сытина (lit.book.news.newbooks) : Рассылка : Subscribe.R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285860"/>
            <a:ext cx="2000264" cy="2052272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654175"/>
          </a:xfrm>
        </p:spPr>
        <p:txBody>
          <a:bodyPr>
            <a:noAutofit/>
          </a:bodyPr>
          <a:lstStyle/>
          <a:p>
            <a:r>
              <a:rPr lang="ru-RU" sz="3200" dirty="0" smtClean="0"/>
              <a:t>95 лет со времени создания Высших художественно-технических мастерских (ВХУТЕМАС)</a:t>
            </a:r>
            <a:br>
              <a:rPr lang="ru-RU" sz="3200" dirty="0" smtClean="0"/>
            </a:br>
            <a:r>
              <a:rPr lang="ru-RU" sz="3200" dirty="0" smtClean="0"/>
              <a:t>(1920)</a:t>
            </a:r>
            <a:endParaRPr lang="ru-RU" sz="3200" dirty="0"/>
          </a:p>
        </p:txBody>
      </p:sp>
      <p:pic>
        <p:nvPicPr>
          <p:cNvPr id="1028" name="Picture 4" descr="Выставка &quot;ВХУТЕМАС. Мысль материальна&quot;. С 18 ноября 2010 по 17 января 2011 Российский Фото Сою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9250" y="3786190"/>
            <a:ext cx="3504750" cy="3071810"/>
          </a:xfrm>
          <a:prstGeom prst="rect">
            <a:avLst/>
          </a:prstGeom>
          <a:noFill/>
        </p:spPr>
      </p:pic>
      <p:pic>
        <p:nvPicPr>
          <p:cNvPr id="1030" name="Picture 6" descr="http://im0-tub-ru.yandex.net/i?id=8cbd3ac39ba4520029ed6b9c58422fb9-59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71612"/>
            <a:ext cx="2714644" cy="1996062"/>
          </a:xfrm>
          <a:prstGeom prst="rect">
            <a:avLst/>
          </a:prstGeom>
          <a:noFill/>
        </p:spPr>
      </p:pic>
      <p:pic>
        <p:nvPicPr>
          <p:cNvPr id="1032" name="Picture 8" descr="Популярные / Выставки / Москва / БЕСПЛАТНО - Афиша бесплатных развлечен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86190"/>
            <a:ext cx="2928958" cy="2928958"/>
          </a:xfrm>
          <a:prstGeom prst="rect">
            <a:avLst/>
          </a:prstGeom>
          <a:noFill/>
        </p:spPr>
      </p:pic>
      <p:pic>
        <p:nvPicPr>
          <p:cNvPr id="1034" name="Picture 10" descr="Дневник Свами Дхарма Маханта. - Вхутеин, Вхутемас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571612"/>
            <a:ext cx="2714644" cy="1883963"/>
          </a:xfrm>
          <a:prstGeom prst="rect">
            <a:avLst/>
          </a:prstGeom>
          <a:noFill/>
        </p:spPr>
      </p:pic>
      <p:pic>
        <p:nvPicPr>
          <p:cNvPr id="1036" name="Picture 12" descr="ВХУТЕМАС - первая советская школа дизайна - Ярмарка Мастеров - ручная работа, handma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786058"/>
            <a:ext cx="1762465" cy="2414578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85 лет со времени основания </a:t>
            </a:r>
            <a:br>
              <a:rPr lang="ru-RU" sz="3200" dirty="0" smtClean="0"/>
            </a:br>
            <a:r>
              <a:rPr lang="ru-RU" sz="3200" b="1" dirty="0" smtClean="0"/>
              <a:t>Московского театра кукол </a:t>
            </a:r>
            <a:r>
              <a:rPr lang="ru-RU" sz="3200" dirty="0" smtClean="0"/>
              <a:t>(1930)</a:t>
            </a:r>
            <a:endParaRPr lang="ru-RU" sz="3200" dirty="0"/>
          </a:p>
        </p:txBody>
      </p:sp>
      <p:pic>
        <p:nvPicPr>
          <p:cNvPr id="159746" name="Picture 2" descr="Поехали. - Спектакли - Афиш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928934"/>
            <a:ext cx="4110263" cy="2881301"/>
          </a:xfrm>
          <a:prstGeom prst="rect">
            <a:avLst/>
          </a:prstGeom>
          <a:noFill/>
        </p:spPr>
      </p:pic>
      <p:pic>
        <p:nvPicPr>
          <p:cNvPr id="159748" name="Picture 4" descr="M24.RU - Старейший кукольный театр Москвы открывает новый сезон - Сетевое издание М24 - Москва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000504"/>
            <a:ext cx="3810000" cy="2381250"/>
          </a:xfrm>
          <a:prstGeom prst="rect">
            <a:avLst/>
          </a:prstGeom>
          <a:noFill/>
        </p:spPr>
      </p:pic>
      <p:pic>
        <p:nvPicPr>
          <p:cNvPr id="159750" name="Picture 6" descr="ПЕТЯ И ВОЛК И НЕ ТОЛЬКО!!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28736"/>
            <a:ext cx="2786082" cy="238210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15001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60 лет со времени начала строительства </a:t>
            </a:r>
            <a:r>
              <a:rPr lang="ru-RU" sz="3200" b="1" dirty="0" smtClean="0"/>
              <a:t>стадиона «Лужники» </a:t>
            </a:r>
            <a:r>
              <a:rPr lang="ru-RU" sz="3200" dirty="0" smtClean="0"/>
              <a:t>(1955)</a:t>
            </a:r>
            <a:endParaRPr lang="ru-RU" sz="3200" dirty="0"/>
          </a:p>
        </p:txBody>
      </p:sp>
      <p:pic>
        <p:nvPicPr>
          <p:cNvPr id="160770" name="Picture 2" descr="Файл:Grand Sports Arena of Luzhniki Stadium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66"/>
            <a:ext cx="4950131" cy="2536943"/>
          </a:xfrm>
          <a:prstGeom prst="rect">
            <a:avLst/>
          </a:prstGeom>
          <a:noFill/>
        </p:spPr>
      </p:pic>
      <p:pic>
        <p:nvPicPr>
          <p:cNvPr id="160772" name="Picture 4" descr="Лужники: beginning - Районные блоги - Большой горо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785926"/>
            <a:ext cx="3761680" cy="2909425"/>
          </a:xfrm>
          <a:prstGeom prst="rect">
            <a:avLst/>
          </a:prstGeom>
          <a:noFill/>
        </p:spPr>
      </p:pic>
      <p:pic>
        <p:nvPicPr>
          <p:cNvPr id="160774" name="Picture 6" descr="http://im1-tub-ru.yandex.net/i?id=5f55048b00394c69eb0afdcbf63ab4e2-139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571612"/>
            <a:ext cx="1209675" cy="142875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Юбилеи «московских» книг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Главный критерий отбора МОСКОВСКИХ книг – действие происходит в Москве</a:t>
            </a:r>
            <a:endParaRPr lang="ru-RU" dirty="0"/>
          </a:p>
        </p:txBody>
      </p:sp>
      <p:pic>
        <p:nvPicPr>
          <p:cNvPr id="9218" name="Picture 2" descr="Действие происходит в Москве - Друго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928934"/>
            <a:ext cx="2111284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4678" y="5357826"/>
            <a:ext cx="5786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http://gaidarovka-metod.ru/index.php?option=com_content&amp;view=article&amp;id=106:2011-06-03-18-30-07&amp;catid=61:2011-06-03-18-29-52&amp;Itemid=99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143000"/>
            <a:ext cx="4262438" cy="5029200"/>
          </a:xfrm>
        </p:spPr>
        <p:txBody>
          <a:bodyPr/>
          <a:lstStyle/>
          <a:p>
            <a:r>
              <a:rPr lang="ru-RU" sz="2400" b="1" dirty="0" smtClean="0"/>
              <a:t>190 лет – </a:t>
            </a:r>
          </a:p>
          <a:p>
            <a:r>
              <a:rPr lang="ru-RU" sz="2400" b="1" dirty="0" smtClean="0"/>
              <a:t>«Борис Годунов» </a:t>
            </a:r>
            <a:r>
              <a:rPr lang="ru-RU" sz="2400" dirty="0" smtClean="0"/>
              <a:t>А.С.Пушкина (1825)</a:t>
            </a:r>
          </a:p>
          <a:p>
            <a:endParaRPr lang="ru-RU" dirty="0" smtClean="0"/>
          </a:p>
        </p:txBody>
      </p:sp>
      <p:pic>
        <p:nvPicPr>
          <p:cNvPr id="101380" name="Рисунок 5" descr="Борис Год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857232"/>
            <a:ext cx="219684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Рисунок 7" descr="Борис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714620"/>
            <a:ext cx="333375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museum.ru/imgB.asp?1138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9486" y="4529149"/>
            <a:ext cx="3234514" cy="2328851"/>
          </a:xfrm>
          <a:prstGeom prst="rect">
            <a:avLst/>
          </a:prstGeom>
          <a:noFill/>
        </p:spPr>
      </p:pic>
      <p:pic>
        <p:nvPicPr>
          <p:cNvPr id="41988" name="Picture 4" descr="http://frwd-books.ru/images/siluet013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86190"/>
            <a:ext cx="2071670" cy="2651551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25 </a:t>
            </a:r>
            <a:r>
              <a:rPr lang="ru-RU" sz="3600" dirty="0" smtClean="0"/>
              <a:t>января – 260 лет со дня основания </a:t>
            </a:r>
            <a:r>
              <a:rPr lang="ru-RU" sz="3600" b="1" dirty="0" smtClean="0"/>
              <a:t>Московского университета </a:t>
            </a:r>
            <a:r>
              <a:rPr lang="ru-RU" sz="3600" dirty="0" smtClean="0"/>
              <a:t>(1755)</a:t>
            </a:r>
          </a:p>
        </p:txBody>
      </p:sp>
      <p:pic>
        <p:nvPicPr>
          <p:cNvPr id="6" name="Рисунок 7" descr="шувалов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643050"/>
            <a:ext cx="3357586" cy="429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Файл:Ukaz MSU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714488"/>
            <a:ext cx="2872735" cy="45719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29191" y="5934670"/>
            <a:ext cx="421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Иван Иванович Шувалов в 1760 году, </a:t>
            </a:r>
          </a:p>
          <a:p>
            <a:r>
              <a:rPr lang="ru-RU" i="1" dirty="0" smtClean="0"/>
              <a:t>портрет кисти Фёдора </a:t>
            </a:r>
            <a:r>
              <a:rPr lang="ru-RU" i="1" dirty="0" err="1" smtClean="0"/>
              <a:t>Рокотова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4619656" cy="4814902"/>
          </a:xfrm>
        </p:spPr>
        <p:txBody>
          <a:bodyPr/>
          <a:lstStyle/>
          <a:p>
            <a:r>
              <a:rPr lang="ru-RU" sz="2400" b="1" dirty="0" smtClean="0"/>
              <a:t>80 лет – </a:t>
            </a:r>
          </a:p>
          <a:p>
            <a:r>
              <a:rPr lang="ru-RU" sz="2400" b="1" dirty="0" smtClean="0"/>
              <a:t>«Дядя Стёпа»</a:t>
            </a:r>
            <a:r>
              <a:rPr lang="ru-RU" sz="2400" dirty="0" smtClean="0"/>
              <a:t> С.В.Михалкова (1935)</a:t>
            </a:r>
          </a:p>
          <a:p>
            <a:endParaRPr lang="ru-RU" dirty="0" smtClean="0"/>
          </a:p>
        </p:txBody>
      </p:sp>
      <p:pic>
        <p:nvPicPr>
          <p:cNvPr id="125956" name="Содержимое 4" descr="Дяд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32136" y="714356"/>
            <a:ext cx="2011864" cy="2709858"/>
          </a:xfrm>
        </p:spPr>
      </p:pic>
      <p:pic>
        <p:nvPicPr>
          <p:cNvPr id="125957" name="Рисунок 5" descr="Дядя Степ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64062"/>
            <a:ext cx="17399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Рисунок 6" descr="Дядя Степа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00042"/>
            <a:ext cx="1905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Рисунок 7" descr="Дядя Степа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500438"/>
            <a:ext cx="208211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i.pixs.ru/storage/1/7/1/1215jpeg_1510154_227417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214818"/>
            <a:ext cx="2550785" cy="2452678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6134120" cy="2746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Московский календарь 2014</a:t>
            </a:r>
            <a:endParaRPr lang="ru-RU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93833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55 лет – журнал «Москва» опубликовал роман М.А.Булгакова </a:t>
            </a:r>
            <a:r>
              <a:rPr lang="ru-RU" sz="3600" b="1" dirty="0" smtClean="0"/>
              <a:t>«Мастер и</a:t>
            </a:r>
            <a:r>
              <a:rPr lang="ru-RU" sz="3600" dirty="0" smtClean="0"/>
              <a:t> </a:t>
            </a:r>
            <a:r>
              <a:rPr lang="ru-RU" sz="3600" b="1" dirty="0" smtClean="0"/>
              <a:t>Маргарита» </a:t>
            </a:r>
            <a:r>
              <a:rPr lang="ru-RU" sz="3600" dirty="0" smtClean="0"/>
              <a:t>(1966)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58371" name="Содержимое 3" descr="Мастер  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2802308"/>
            <a:ext cx="4643470" cy="3587369"/>
          </a:xfrm>
        </p:spPr>
      </p:pic>
      <p:pic>
        <p:nvPicPr>
          <p:cNvPr id="58372" name="Рисунок 4" descr="Мастер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2714625"/>
            <a:ext cx="19304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3" descr="Мастер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22193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Рисунок 4" descr="Мастер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32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2" descr="File:Patriarch Ponds Sign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894" y="0"/>
            <a:ext cx="6215106" cy="414081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Памятник Грачу в авто (по роману Булгакова &quot;Мастер и Маргарита&quot;) - Городская скульптура- я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4357718" cy="3268289"/>
          </a:xfrm>
          <a:prstGeom prst="rect">
            <a:avLst/>
          </a:prstGeom>
          <a:noFill/>
        </p:spPr>
      </p:pic>
      <p:pic>
        <p:nvPicPr>
          <p:cNvPr id="124932" name="Picture 4" descr="Библиотека изображений &quot;РИА Новост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857232"/>
            <a:ext cx="3282138" cy="4986326"/>
          </a:xfrm>
          <a:prstGeom prst="rect">
            <a:avLst/>
          </a:prstGeom>
          <a:noFill/>
        </p:spPr>
      </p:pic>
      <p:pic>
        <p:nvPicPr>
          <p:cNvPr id="124934" name="Picture 6" descr="По следам героев романа &quot;Мастер и Маргарита&quot; ВКонтакт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564" y="3619058"/>
            <a:ext cx="4143404" cy="276227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305550"/>
            <a:ext cx="9144000" cy="476250"/>
          </a:xfrm>
          <a:noFill/>
        </p:spPr>
        <p:txBody>
          <a:bodyPr/>
          <a:lstStyle/>
          <a:p>
            <a:pPr algn="ctr"/>
            <a:r>
              <a:rPr lang="ru-RU" smtClean="0">
                <a:latin typeface="Arial" charset="0"/>
              </a:rPr>
              <a:t>Московский календарь 2014</a:t>
            </a:r>
            <a:endParaRPr lang="ru-RU" dirty="0" smtClean="0">
              <a:latin typeface="Arial" charset="0"/>
            </a:endParaRPr>
          </a:p>
        </p:txBody>
      </p:sp>
      <p:sp>
        <p:nvSpPr>
          <p:cNvPr id="2304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b"/>
          <a:lstStyle/>
          <a:p>
            <a:pPr marL="53975" eaLnBrk="1" hangingPunct="1"/>
            <a:r>
              <a:rPr lang="ru-RU" smtClean="0">
                <a:solidFill>
                  <a:srgbClr val="393958"/>
                </a:solidFill>
              </a:rPr>
              <a:t>Спасибо за внимание</a:t>
            </a:r>
          </a:p>
        </p:txBody>
      </p:sp>
      <p:sp>
        <p:nvSpPr>
          <p:cNvPr id="2304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628775"/>
            <a:ext cx="8858250" cy="2900363"/>
          </a:xfrm>
        </p:spPr>
        <p:txBody>
          <a:bodyPr/>
          <a:lstStyle/>
          <a:p>
            <a:pPr marL="273050" indent="-273050" eaLnBrk="1" hangingPunct="1">
              <a:buFontTx/>
              <a:buNone/>
            </a:pPr>
            <a:r>
              <a:rPr lang="ru-RU" sz="1800" dirty="0" smtClean="0"/>
              <a:t>При составлении календаря были использованы:</a:t>
            </a:r>
          </a:p>
          <a:p>
            <a:pPr marL="273050" indent="-273050" eaLnBrk="1" hangingPunct="1">
              <a:buFontTx/>
              <a:buNone/>
            </a:pPr>
            <a:r>
              <a:rPr lang="ru-RU" sz="1800" dirty="0" smtClean="0"/>
              <a:t>Московский календарь – 2010</a:t>
            </a:r>
          </a:p>
          <a:p>
            <a:pPr marL="273050" indent="-273050" eaLnBrk="1" hangingPunct="1">
              <a:buFontTx/>
              <a:buNone/>
            </a:pPr>
            <a:r>
              <a:rPr lang="ru-RU" sz="1800" dirty="0" smtClean="0"/>
              <a:t>Календарь  издательства «</a:t>
            </a:r>
            <a:r>
              <a:rPr lang="ru-RU" sz="1800" dirty="0" err="1" smtClean="0"/>
              <a:t>Либерея</a:t>
            </a:r>
            <a:r>
              <a:rPr lang="ru-RU" sz="1800" dirty="0" smtClean="0"/>
              <a:t>» на 2010 год </a:t>
            </a:r>
          </a:p>
          <a:p>
            <a:pPr marL="273050" indent="-273050" eaLnBrk="1" hangingPunct="1"/>
            <a:endParaRPr lang="en-US" sz="1400" b="1" dirty="0" smtClean="0">
              <a:latin typeface="Gill Sans MT" pitchFamily="34" charset="0"/>
            </a:endParaRPr>
          </a:p>
          <a:p>
            <a:pPr marL="273050" indent="-273050" eaLnBrk="1" hangingPunct="1"/>
            <a:endParaRPr lang="ru-RU" sz="2600" dirty="0" smtClean="0"/>
          </a:p>
        </p:txBody>
      </p:sp>
      <p:sp>
        <p:nvSpPr>
          <p:cNvPr id="230403" name="Нижний колонтитул 2"/>
          <p:cNvSpPr txBox="1">
            <a:spLocks noGrp="1"/>
          </p:cNvSpPr>
          <p:nvPr/>
        </p:nvSpPr>
        <p:spPr bwMode="auto">
          <a:xfrm>
            <a:off x="1295400" y="6000750"/>
            <a:ext cx="7134225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30406" name="Нижний колонтитул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000">
              <a:latin typeface="Cambria" pitchFamily="18" charset="0"/>
            </a:endParaRPr>
          </a:p>
        </p:txBody>
      </p:sp>
      <p:pic>
        <p:nvPicPr>
          <p:cNvPr id="230407" name="Picture 5" descr="i?id=42841212-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5229225"/>
            <a:ext cx="1057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8" name="Text Box 6"/>
          <p:cNvSpPr txBox="1">
            <a:spLocks noChangeArrowheads="1"/>
          </p:cNvSpPr>
          <p:nvPr/>
        </p:nvSpPr>
        <p:spPr bwMode="auto">
          <a:xfrm>
            <a:off x="357158" y="2852738"/>
            <a:ext cx="7475567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mbria" pitchFamily="18" charset="0"/>
              </a:rPr>
              <a:t>При подборе иллюстраций использовались разнообразные </a:t>
            </a:r>
          </a:p>
          <a:p>
            <a:r>
              <a:rPr lang="ru-RU" dirty="0">
                <a:latin typeface="Cambria" pitchFamily="18" charset="0"/>
              </a:rPr>
              <a:t>сайты и посты ЖЖ</a:t>
            </a:r>
            <a:r>
              <a:rPr lang="ru-RU" dirty="0" smtClean="0">
                <a:latin typeface="Cambria" pitchFamily="18" charset="0"/>
              </a:rPr>
              <a:t>.</a:t>
            </a:r>
          </a:p>
          <a:p>
            <a:r>
              <a:rPr lang="ru-RU" dirty="0" smtClean="0">
                <a:latin typeface="Cambria" pitchFamily="18" charset="0"/>
              </a:rPr>
              <a:t>Подбор иллюстраций «Москва. Времена года»  с сайта </a:t>
            </a:r>
            <a:r>
              <a:rPr lang="en-US" dirty="0" smtClean="0">
                <a:latin typeface="Cambria" pitchFamily="18" charset="0"/>
                <a:hlinkClick r:id="rId3"/>
              </a:rPr>
              <a:t>http://moscowwalks.ru/2010/03/24/moskva-v-kartinah/</a:t>
            </a:r>
            <a:endParaRPr lang="ru-RU" dirty="0" smtClean="0">
              <a:latin typeface="Cambria" pitchFamily="18" charset="0"/>
            </a:endParaRPr>
          </a:p>
          <a:p>
            <a:endParaRPr lang="ru-RU" dirty="0">
              <a:latin typeface="Cambria" pitchFamily="18" charset="0"/>
            </a:endParaRPr>
          </a:p>
          <a:p>
            <a:endParaRPr lang="ru-RU" dirty="0">
              <a:latin typeface="Cambria" pitchFamily="18" charset="0"/>
            </a:endParaRPr>
          </a:p>
          <a:p>
            <a:r>
              <a:rPr lang="ru-RU" dirty="0">
                <a:latin typeface="Cambria" pitchFamily="18" charset="0"/>
              </a:rPr>
              <a:t>Материалы используются </a:t>
            </a:r>
            <a:r>
              <a:rPr lang="ru-RU" dirty="0" smtClean="0">
                <a:latin typeface="Cambria" pitchFamily="18" charset="0"/>
              </a:rPr>
              <a:t>исключительно в просветительских </a:t>
            </a:r>
            <a:r>
              <a:rPr lang="ru-RU" dirty="0">
                <a:latin typeface="Cambria" pitchFamily="18" charset="0"/>
              </a:rPr>
              <a:t>целях.</a:t>
            </a:r>
          </a:p>
          <a:p>
            <a:pPr algn="r"/>
            <a:endParaRPr lang="ru-RU" dirty="0">
              <a:latin typeface="Cambria" pitchFamily="18" charset="0"/>
            </a:endParaRPr>
          </a:p>
          <a:p>
            <a:pPr algn="r"/>
            <a:r>
              <a:rPr lang="ru-RU" dirty="0">
                <a:latin typeface="Cambria" pitchFamily="18" charset="0"/>
              </a:rPr>
              <a:t>Составитель  - гл. библиотекарь ЦГДБ им. А.П.Гайдара</a:t>
            </a:r>
          </a:p>
          <a:p>
            <a:pPr algn="r"/>
            <a:r>
              <a:rPr lang="ru-RU" b="1" i="1" dirty="0">
                <a:latin typeface="Cambria" pitchFamily="18" charset="0"/>
              </a:rPr>
              <a:t>Татьяна Валерьевна </a:t>
            </a:r>
            <a:r>
              <a:rPr lang="ru-RU" b="1" i="1" dirty="0" err="1">
                <a:latin typeface="Cambria" pitchFamily="18" charset="0"/>
              </a:rPr>
              <a:t>Рудишина</a:t>
            </a:r>
            <a:endParaRPr lang="en-US" b="1" i="1" dirty="0">
              <a:latin typeface="Rockwell" pitchFamily="18" charset="0"/>
            </a:endParaRPr>
          </a:p>
          <a:p>
            <a:pPr algn="r"/>
            <a:r>
              <a:rPr lang="en-US" b="1" i="1" dirty="0">
                <a:latin typeface="Rockwell" pitchFamily="18" charset="0"/>
              </a:rPr>
              <a:t>trudishina@gaidarovka.ru</a:t>
            </a:r>
            <a:endParaRPr lang="ru-RU" b="1" i="1" dirty="0">
              <a:latin typeface="Cambria" pitchFamily="18" charset="0"/>
            </a:endParaRPr>
          </a:p>
          <a:p>
            <a:pPr algn="r"/>
            <a:endParaRPr lang="ru-RU" dirty="0">
              <a:latin typeface="Cambria" pitchFamily="18" charset="0"/>
            </a:endParaRPr>
          </a:p>
          <a:p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Фото Памятник графу Шувалову около библиотеки МГ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71480"/>
            <a:ext cx="6572296" cy="49292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5786454"/>
            <a:ext cx="8425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Памятник графу И.И.Шувалову около библиотеки МГУ. Автор проекта Зураб Церетели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5286388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Здание Московского университета (слева) у Воскресенских ворот на Красной площади.</a:t>
            </a:r>
            <a:br>
              <a:rPr lang="ru-RU" dirty="0" smtClean="0"/>
            </a:br>
            <a:r>
              <a:rPr lang="ru-RU" dirty="0" smtClean="0"/>
              <a:t>Гравюра </a:t>
            </a:r>
            <a:r>
              <a:rPr lang="ru-RU" dirty="0" err="1" smtClean="0"/>
              <a:t>нач</a:t>
            </a:r>
            <a:r>
              <a:rPr lang="ru-RU" dirty="0" smtClean="0"/>
              <a:t>. XIX века</a:t>
            </a:r>
            <a:endParaRPr lang="ru-RU" dirty="0"/>
          </a:p>
        </p:txBody>
      </p:sp>
      <p:pic>
        <p:nvPicPr>
          <p:cNvPr id="41988" name="Picture 4" descr="Russify.ru &quot; Страница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00042"/>
            <a:ext cx="6096000" cy="4572000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Москва. Университет им. М. В. Ломоносова. (1755 г. Архитектор Жилярди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620000" cy="4752976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0" y="70485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29 января – 155 лет со дня рождения </a:t>
            </a:r>
            <a:br>
              <a:rPr lang="ru-RU" sz="3600" dirty="0" smtClean="0"/>
            </a:br>
            <a:r>
              <a:rPr lang="ru-RU" sz="3600" b="1" dirty="0" smtClean="0"/>
              <a:t>Антона Павловича Чехова </a:t>
            </a:r>
            <a:br>
              <a:rPr lang="ru-RU" sz="3600" b="1" dirty="0" smtClean="0"/>
            </a:br>
            <a:r>
              <a:rPr lang="ru-RU" sz="3600" b="1" dirty="0" smtClean="0"/>
              <a:t>(1860-1904)</a:t>
            </a:r>
          </a:p>
        </p:txBody>
      </p:sp>
      <p:pic>
        <p:nvPicPr>
          <p:cNvPr id="45060" name="Содержимое 4" descr="Чехов 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00240"/>
            <a:ext cx="2520515" cy="3790954"/>
          </a:xfrm>
        </p:spPr>
      </p:pic>
      <p:pic>
        <p:nvPicPr>
          <p:cNvPr id="45059" name="Содержимое 5" descr="chehov-chayka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7539" y="4429132"/>
            <a:ext cx="3396461" cy="2267138"/>
          </a:xfrm>
        </p:spPr>
      </p:pic>
      <p:pic>
        <p:nvPicPr>
          <p:cNvPr id="45061" name="Рисунок 6" descr="Дом комод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643050"/>
            <a:ext cx="2000264" cy="25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Чеховская Москв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2786058"/>
            <a:ext cx="2096186" cy="2841497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85813"/>
            <a:ext cx="9144000" cy="1500187"/>
          </a:xfrm>
        </p:spPr>
        <p:txBody>
          <a:bodyPr>
            <a:noAutofit/>
          </a:bodyPr>
          <a:lstStyle/>
          <a:p>
            <a:r>
              <a:rPr lang="ru-RU" sz="3200" dirty="0" smtClean="0"/>
              <a:t>31 января – 150 лет со дня рождения купца, мецената, собирателя театральной старины, создателя частного литературно-театрального музея </a:t>
            </a:r>
            <a:r>
              <a:rPr lang="ru-RU" sz="3200" b="1" dirty="0" smtClean="0"/>
              <a:t>Алексея Александровича Бахрушина </a:t>
            </a:r>
            <a:br>
              <a:rPr lang="ru-RU" sz="3200" b="1" dirty="0" smtClean="0"/>
            </a:br>
            <a:r>
              <a:rPr lang="ru-RU" sz="3200" dirty="0" smtClean="0"/>
              <a:t>(1865-1929)</a:t>
            </a:r>
            <a:endParaRPr lang="ru-RU" sz="3200" dirty="0"/>
          </a:p>
        </p:txBody>
      </p:sp>
      <p:pic>
        <p:nvPicPr>
          <p:cNvPr id="51202" name="Picture 2" descr="ЖЗЛ Записи в рубрике ЖЗЛ Дневник nadia_obo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2679745" cy="3738544"/>
          </a:xfrm>
          <a:prstGeom prst="rect">
            <a:avLst/>
          </a:prstGeom>
          <a:noFill/>
        </p:spPr>
      </p:pic>
      <p:pic>
        <p:nvPicPr>
          <p:cNvPr id="51204" name="Picture 4" descr="Мифы и легенды Москв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357562"/>
            <a:ext cx="4643470" cy="2786083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Январь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5934670"/>
            <a:ext cx="6624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Василий Перов. Тройка. Ученики мастеровые везут воду. 1866 г.</a:t>
            </a:r>
            <a:br>
              <a:rPr lang="ru-RU" i="1" dirty="0" smtClean="0"/>
            </a:br>
            <a:endParaRPr lang="ru-RU" i="1" dirty="0" smtClean="0"/>
          </a:p>
          <a:p>
            <a:endParaRPr lang="ru-RU" dirty="0"/>
          </a:p>
        </p:txBody>
      </p:sp>
      <p:pic>
        <p:nvPicPr>
          <p:cNvPr id="17410" name="Picture 2" descr="Артхив / Художники / Василий Григорьевич Перов / Живопись / &quot;Тройка&quot;. Ученики мастеровые везут воду / В рам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6248172" cy="4575021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Бахрушин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891213" y="1500188"/>
            <a:ext cx="3252787" cy="4525962"/>
          </a:xfrm>
        </p:spPr>
      </p:pic>
      <p:pic>
        <p:nvPicPr>
          <p:cNvPr id="52226" name="Picture 2" descr="Книга &quot;Из записной книжки А. П. Бахрушина. Кто что собирает&quot; - купить книгу ISBN с доставкой по почте в интернет-магазине OZON.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2857500" cy="2857500"/>
          </a:xfrm>
          <a:prstGeom prst="rect">
            <a:avLst/>
          </a:prstGeom>
          <a:noFill/>
        </p:spPr>
      </p:pic>
      <p:pic>
        <p:nvPicPr>
          <p:cNvPr id="52228" name="Picture 4" descr="ЗАО &quot;Кодис&quot; - купить товары бренда ЗАО &quot;Кодис&quot; с доставкой по Москве и России: цены, отзывы, картинки, каталог, новинки в интер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571876"/>
            <a:ext cx="2428892" cy="2428892"/>
          </a:xfrm>
          <a:prstGeom prst="rect">
            <a:avLst/>
          </a:prstGeom>
          <a:noFill/>
        </p:spPr>
      </p:pic>
      <p:pic>
        <p:nvPicPr>
          <p:cNvPr id="7" name="Picture 6" descr="Театральный музей Зарайск L!F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04"/>
            <a:ext cx="4267200" cy="2400301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Февраль</a:t>
            </a:r>
            <a:endParaRPr lang="ru-RU" dirty="0"/>
          </a:p>
        </p:txBody>
      </p:sp>
      <p:pic>
        <p:nvPicPr>
          <p:cNvPr id="35844" name="Picture 4" descr="http://moscowwalks.ru/2010/moscow-painting/image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6667500" cy="490537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43570" y="6143644"/>
            <a:ext cx="350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Виктор Апфельбаум. </a:t>
            </a:r>
          </a:p>
          <a:p>
            <a:pPr algn="r"/>
            <a:r>
              <a:rPr lang="ru-RU" i="1" dirty="0" smtClean="0"/>
              <a:t>Мокрая зима. 1958 г.</a:t>
            </a:r>
            <a:endParaRPr lang="ru-RU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5113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10 февраля – </a:t>
            </a:r>
            <a:br>
              <a:rPr lang="ru-RU" sz="3200" dirty="0" smtClean="0"/>
            </a:br>
            <a:r>
              <a:rPr lang="ru-RU" sz="3200" b="1" dirty="0" smtClean="0"/>
              <a:t>125 лет</a:t>
            </a:r>
            <a:r>
              <a:rPr lang="ru-RU" sz="3200" dirty="0" smtClean="0"/>
              <a:t> со дня рождения поэта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b="1" dirty="0" smtClean="0"/>
              <a:t>Бориса Леонидовича Пастернака</a:t>
            </a:r>
            <a:br>
              <a:rPr lang="ru-RU" sz="3200" b="1" dirty="0" smtClean="0"/>
            </a:br>
            <a:r>
              <a:rPr lang="ru-RU" sz="3200" dirty="0" smtClean="0"/>
              <a:t> (1890–1960)</a:t>
            </a:r>
            <a:endParaRPr lang="ru-RU" sz="3200" dirty="0"/>
          </a:p>
        </p:txBody>
      </p:sp>
      <p:pic>
        <p:nvPicPr>
          <p:cNvPr id="5" name="Содержимое 4" descr="Пастернак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3125"/>
            <a:ext cx="2227263" cy="3197225"/>
          </a:xfrm>
        </p:spPr>
      </p:pic>
      <p:pic>
        <p:nvPicPr>
          <p:cNvPr id="6" name="Рисунок 5" descr="Пастернак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643314"/>
            <a:ext cx="3159507" cy="245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File:Переделкино могила Пастернака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928802"/>
            <a:ext cx="2524132" cy="3786198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 (467x400, 157K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448175" cy="3810000"/>
          </a:xfrm>
          <a:prstGeom prst="rect">
            <a:avLst/>
          </a:prstGeom>
          <a:noFill/>
        </p:spPr>
      </p:pic>
      <p:pic>
        <p:nvPicPr>
          <p:cNvPr id="59396" name="Picture 4" descr="Исторический облик будет возвращен дому в Москве, где родился поэт Борис Пастернак - Вечерняя Моск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071810"/>
            <a:ext cx="3809995" cy="285749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42875"/>
            <a:ext cx="4038600" cy="350043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В романе Бориса Пастернака "Доктор Живаго" много важных событий в жизни героев происходит в Москве. Город с его живыми и шумными улицами и переулками становится самостоятельным героем. Некоторые московские места, упомянутые в произведении, до сих пор носят те же названия, а иные сумели сохранить прежний вид и атмосферу старой Москвы. Мы предлагаем вам пройтись по местам, где происходят действия великого романа "Доктор Живаго".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Читать далее: </a:t>
            </a:r>
            <a:r>
              <a:rPr lang="ru-RU" dirty="0">
                <a:hlinkClick r:id="rId2"/>
              </a:rPr>
              <a:t>http://riarealty.ru/architecture_guide/20130322/399975623.html#ixzz3AuhlR9Sk</a:t>
            </a:r>
            <a:endParaRPr lang="ru-RU" dirty="0"/>
          </a:p>
          <a:p>
            <a:endParaRPr lang="ru-RU" dirty="0"/>
          </a:p>
        </p:txBody>
      </p:sp>
      <p:pic>
        <p:nvPicPr>
          <p:cNvPr id="60418" name="Picture 2" descr="Сивцов переулок, Вражский или Сивцев Враж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4095750" cy="2305050"/>
          </a:xfrm>
          <a:prstGeom prst="rect">
            <a:avLst/>
          </a:prstGeom>
          <a:noFill/>
        </p:spPr>
      </p:pic>
      <p:pic>
        <p:nvPicPr>
          <p:cNvPr id="60420" name="Picture 4" descr="Староконюшенный переуло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6300" y="3214686"/>
            <a:ext cx="4457700" cy="29622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286124"/>
            <a:ext cx="457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Сивцев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Вражек</a:t>
            </a:r>
            <a:endParaRPr lang="ru-RU" sz="1400" dirty="0" smtClean="0"/>
          </a:p>
          <a:p>
            <a:r>
              <a:rPr lang="ru-RU" sz="1400" b="1" dirty="0" smtClean="0"/>
              <a:t>Оружейный переулок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 "Мучной городок"</a:t>
            </a:r>
            <a:endParaRPr lang="ru-RU" sz="1400" dirty="0" smtClean="0"/>
          </a:p>
          <a:p>
            <a:r>
              <a:rPr lang="ru-RU" sz="1400" b="1" dirty="0" smtClean="0"/>
              <a:t>Камергерский переулок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357694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свой последний путь Живаго отправляется "с угла Газетного" переулка на службу в </a:t>
            </a:r>
            <a:r>
              <a:rPr lang="ru-RU" sz="1600" dirty="0" err="1"/>
              <a:t>Боткинскую</a:t>
            </a:r>
            <a:r>
              <a:rPr lang="ru-RU" sz="1600" dirty="0"/>
              <a:t> больницу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Он садится "в вагон трамвая, шедшего вверх по </a:t>
            </a:r>
            <a:r>
              <a:rPr lang="ru-RU" sz="1600" dirty="0" err="1"/>
              <a:t>Никитской</a:t>
            </a:r>
            <a:r>
              <a:rPr lang="ru-RU" sz="1600" dirty="0"/>
              <a:t>, от университета к Кудринской", но до места назначения уже не доезжает.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  <a:p>
            <a:endParaRPr lang="ru-RU" sz="160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Март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00702"/>
            <a:ext cx="9130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Жерар</a:t>
            </a:r>
            <a:r>
              <a:rPr lang="ru-RU" i="1" dirty="0" smtClean="0"/>
              <a:t> </a:t>
            </a:r>
            <a:r>
              <a:rPr lang="ru-RU" i="1" dirty="0" err="1" smtClean="0"/>
              <a:t>Делабарт</a:t>
            </a:r>
            <a:r>
              <a:rPr lang="ru-RU" i="1" dirty="0" smtClean="0"/>
              <a:t>. Ледяные горы в Москве на </a:t>
            </a:r>
            <a:r>
              <a:rPr lang="ru-RU" i="1" dirty="0" err="1" smtClean="0"/>
              <a:t>Неглинной</a:t>
            </a:r>
            <a:r>
              <a:rPr lang="ru-RU" i="1" dirty="0" smtClean="0"/>
              <a:t> улице</a:t>
            </a:r>
          </a:p>
          <a:p>
            <a:r>
              <a:rPr lang="ru-RU" i="1" dirty="0" smtClean="0"/>
              <a:t> во время масленой недели. 1795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16386" name="Picture 2" descr="Торжествующая Минерва Нomo Festiv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928802"/>
            <a:ext cx="6429420" cy="353394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582737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13 марта – 130 лет со дня рождения советского архитектора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1" dirty="0" smtClean="0"/>
              <a:t>Льва Владимировича Руднева </a:t>
            </a:r>
            <a:r>
              <a:rPr lang="ru-RU" sz="3600" dirty="0" smtClean="0"/>
              <a:t>( 1885-1956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61444" name="Picture 4" descr="Руднев Лев Владимирови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3116"/>
            <a:ext cx="5500726" cy="36200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0722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Военная академия РККА им. Фрунзе на Девичьем поле (1931; совместно с Мунцем В. О.)</a:t>
            </a:r>
            <a:endParaRPr lang="ru-RU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уднев Лев Владимирович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4762500" cy="2819401"/>
          </a:xfrm>
          <a:prstGeom prst="rect">
            <a:avLst/>
          </a:prstGeom>
          <a:noFill/>
        </p:spPr>
      </p:pic>
      <p:pic>
        <p:nvPicPr>
          <p:cNvPr id="63490" name="Picture 2" descr="Файл:Главное здание МГУ - здание0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142984"/>
            <a:ext cx="3214710" cy="4286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572140"/>
            <a:ext cx="764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Московский государственный университет на Ленинских горах </a:t>
            </a:r>
            <a:endParaRPr lang="ru-RU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797050"/>
          </a:xfrm>
        </p:spPr>
        <p:txBody>
          <a:bodyPr>
            <a:noAutofit/>
          </a:bodyPr>
          <a:lstStyle/>
          <a:p>
            <a:r>
              <a:rPr lang="ru-RU" sz="3200" dirty="0" smtClean="0"/>
              <a:t>19 марта – 135 лет со дня рождения советского архитектора </a:t>
            </a:r>
            <a:br>
              <a:rPr lang="ru-RU" sz="3200" dirty="0" smtClean="0"/>
            </a:br>
            <a:r>
              <a:rPr lang="ru-RU" sz="3200" b="1" dirty="0" smtClean="0"/>
              <a:t>Григория Борисовича </a:t>
            </a:r>
            <a:r>
              <a:rPr lang="ru-RU" sz="3200" b="1" dirty="0" err="1" smtClean="0"/>
              <a:t>Бархина</a:t>
            </a:r>
            <a:r>
              <a:rPr lang="ru-RU" sz="3200" b="1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(1880-1969)</a:t>
            </a:r>
            <a:endParaRPr lang="ru-RU" sz="3200" dirty="0"/>
          </a:p>
        </p:txBody>
      </p:sp>
      <p:pic>
        <p:nvPicPr>
          <p:cNvPr id="64516" name="Picture 4" descr="Бархин Григорий Борисович - архитектор - OurBa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571744"/>
            <a:ext cx="2071702" cy="2762269"/>
          </a:xfrm>
          <a:prstGeom prst="rect">
            <a:avLst/>
          </a:prstGeom>
          <a:noFill/>
        </p:spPr>
      </p:pic>
      <p:pic>
        <p:nvPicPr>
          <p:cNvPr id="64518" name="Picture 6" descr="Скачать - Архитектура театра. Григорий Барх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2714620"/>
            <a:ext cx="1428760" cy="1905013"/>
          </a:xfrm>
          <a:prstGeom prst="rect">
            <a:avLst/>
          </a:prstGeom>
          <a:noFill/>
        </p:spPr>
      </p:pic>
      <p:pic>
        <p:nvPicPr>
          <p:cNvPr id="64520" name="Picture 8" descr="http://www.apartment.ru/content/185392/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500306"/>
            <a:ext cx="3162904" cy="33147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71736" y="6072206"/>
            <a:ext cx="633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Здание газеты «Известия» в Москве (1925—1927)</a:t>
            </a:r>
          </a:p>
          <a:p>
            <a:endParaRPr lang="ru-RU" i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72560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31 марта – 675 лет со дня кончины Великого князя </a:t>
            </a:r>
            <a:r>
              <a:rPr lang="ru-RU" sz="3600" b="1" dirty="0" smtClean="0"/>
              <a:t>Ивана Даниловича (</a:t>
            </a:r>
            <a:r>
              <a:rPr lang="ru-RU" sz="3600" b="1" dirty="0" err="1" smtClean="0"/>
              <a:t>Калиты</a:t>
            </a:r>
            <a:r>
              <a:rPr lang="ru-RU" sz="3600" b="1" dirty="0" smtClean="0"/>
              <a:t>) </a:t>
            </a:r>
            <a:br>
              <a:rPr lang="ru-RU" sz="3600" b="1" dirty="0" smtClean="0"/>
            </a:br>
            <a:r>
              <a:rPr lang="ru-RU" sz="3600" dirty="0" smtClean="0"/>
              <a:t>(1288-1340)</a:t>
            </a:r>
          </a:p>
        </p:txBody>
      </p:sp>
      <p:pic>
        <p:nvPicPr>
          <p:cNvPr id="13315" name="Содержимое 3" descr="Калита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143768" y="1142984"/>
            <a:ext cx="1611547" cy="2124072"/>
          </a:xfrm>
        </p:spPr>
      </p:pic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0" y="1785938"/>
            <a:ext cx="3714750" cy="45720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При Иване Калите в Московском Кремле были построены белокаменные Успенский собор (первоначальный храм не сохранился), Собор Спаса на Бору (снесен в 1933 году), Архангельский собор (первоначальный храм не сохранился), церковь Иоанна </a:t>
            </a:r>
            <a:r>
              <a:rPr lang="ru-RU" dirty="0" err="1" smtClean="0"/>
              <a:t>Лествичника</a:t>
            </a:r>
            <a:r>
              <a:rPr lang="ru-RU" dirty="0" smtClean="0"/>
              <a:t> (первоначальный храм не сохранился) и новый дубовый Московский Кремль (первоначальное сооружение, естественно, не сохранилось).</a:t>
            </a:r>
          </a:p>
          <a:p>
            <a:endParaRPr lang="ru-RU" dirty="0"/>
          </a:p>
        </p:txBody>
      </p:sp>
      <p:pic>
        <p:nvPicPr>
          <p:cNvPr id="13316" name="Рисунок 4" descr="Калита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643314"/>
            <a:ext cx="3886211" cy="277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1 января – 170 лет московской </a:t>
            </a:r>
            <a:r>
              <a:rPr lang="ru-RU" sz="3600" b="1" dirty="0" smtClean="0"/>
              <a:t>городской почтовой связи </a:t>
            </a:r>
            <a:r>
              <a:rPr lang="ru-RU" sz="3600" dirty="0" smtClean="0"/>
              <a:t>(1845)</a:t>
            </a:r>
          </a:p>
        </p:txBody>
      </p:sp>
      <p:pic>
        <p:nvPicPr>
          <p:cNvPr id="62467" name="Содержимое 3" descr="почта 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29454" y="1500174"/>
            <a:ext cx="1852613" cy="2381250"/>
          </a:xfrm>
        </p:spPr>
      </p:pic>
      <p:pic>
        <p:nvPicPr>
          <p:cNvPr id="62468" name="Рисунок 4" descr="почта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500306"/>
            <a:ext cx="381002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очт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643182"/>
            <a:ext cx="23907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Апрель</a:t>
            </a:r>
            <a:endParaRPr lang="ru-RU" dirty="0"/>
          </a:p>
        </p:txBody>
      </p:sp>
      <p:pic>
        <p:nvPicPr>
          <p:cNvPr id="15364" name="Picture 4" descr="http://moscowwalks.ru/2010/moscow-painting/image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6667500" cy="48863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7224" y="6143644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Константин Коровин. </a:t>
            </a:r>
            <a:r>
              <a:rPr lang="ru-RU" i="1" dirty="0" err="1" smtClean="0"/>
              <a:t>Мосворецкий</a:t>
            </a:r>
            <a:r>
              <a:rPr lang="ru-RU" i="1" dirty="0" smtClean="0"/>
              <a:t> мост. 1914 г</a:t>
            </a:r>
            <a:endParaRPr lang="ru-RU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3 апреля – 95 лет со дня рождения </a:t>
            </a:r>
            <a:br>
              <a:rPr lang="ru-RU" sz="3600" dirty="0" smtClean="0"/>
            </a:br>
            <a:r>
              <a:rPr lang="ru-RU" sz="3600" b="1" dirty="0" smtClean="0"/>
              <a:t>Юрия Марковича Нагибина</a:t>
            </a:r>
            <a:br>
              <a:rPr lang="ru-RU" sz="3600" b="1" dirty="0" smtClean="0"/>
            </a:br>
            <a:r>
              <a:rPr lang="ru-RU" sz="3600" b="1" dirty="0" smtClean="0"/>
              <a:t> (1920-1994)</a:t>
            </a:r>
          </a:p>
        </p:txBody>
      </p:sp>
      <p:pic>
        <p:nvPicPr>
          <p:cNvPr id="46086" name="Рисунок 10" descr="Нагибин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1571612"/>
            <a:ext cx="1785918" cy="289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1.goods.ozstatic.by/200/130/264/10/10264130_0_Kniga_o__staroy_Moskve_Vspoloshniy_zvon_Yuriy_Nagibin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714752"/>
            <a:ext cx="1905000" cy="2371726"/>
          </a:xfrm>
          <a:prstGeom prst="rect">
            <a:avLst/>
          </a:prstGeom>
          <a:noFill/>
        </p:spPr>
      </p:pic>
      <p:pic>
        <p:nvPicPr>
          <p:cNvPr id="100354" name="Picture 2" descr="Книга &quot;Чистые пруды (сборник)&quot; из жанра Историческая проза - Купить и скачать, читать онлай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2500306"/>
            <a:ext cx="2500330" cy="3895515"/>
          </a:xfrm>
          <a:prstGeom prst="rect">
            <a:avLst/>
          </a:prstGeom>
          <a:noFill/>
        </p:spPr>
      </p:pic>
      <p:pic>
        <p:nvPicPr>
          <p:cNvPr id="100356" name="Picture 4" descr="Писатель Ю.Нагибин. Размышление о времени Репортаж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785926"/>
            <a:ext cx="1789109" cy="3286118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/>
              <a:t>19 апреля -  75 лет спортивному обществу </a:t>
            </a:r>
            <a:r>
              <a:rPr lang="ru-RU" sz="3600" b="1" smtClean="0"/>
              <a:t>«Спартак» </a:t>
            </a:r>
            <a:r>
              <a:rPr lang="ru-RU" sz="3600" smtClean="0"/>
              <a:t>(1935)</a:t>
            </a:r>
          </a:p>
        </p:txBody>
      </p:sp>
      <p:pic>
        <p:nvPicPr>
          <p:cNvPr id="64515" name="Содержимое 3" descr="Спартак 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1285860"/>
            <a:ext cx="2340121" cy="1243007"/>
          </a:xfrm>
        </p:spPr>
      </p:pic>
      <p:pic>
        <p:nvPicPr>
          <p:cNvPr id="64516" name="Рисунок 4" descr="Спартак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000240"/>
            <a:ext cx="1524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Рисунок 5" descr="Спартак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643050"/>
            <a:ext cx="3000402" cy="407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Проект стадиона &quot;Спартак Москва&quot; - 23 Января 2011 - @Relax S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857496"/>
            <a:ext cx="3548087" cy="26610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000768"/>
            <a:ext cx="443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Макет стадиона «Спартак» в Тушино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14810" y="6072206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Памятник Николаю Старостину </a:t>
            </a:r>
          </a:p>
          <a:p>
            <a:pPr algn="r"/>
            <a:r>
              <a:rPr lang="ru-RU" i="1" dirty="0" smtClean="0"/>
              <a:t>в Лужниках</a:t>
            </a:r>
            <a:endParaRPr lang="ru-RU" i="1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Май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6215082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Константин </a:t>
            </a:r>
            <a:r>
              <a:rPr lang="ru-RU" i="1" dirty="0" err="1" smtClean="0"/>
              <a:t>Юон</a:t>
            </a:r>
            <a:r>
              <a:rPr lang="ru-RU" i="1" dirty="0" smtClean="0"/>
              <a:t>. Гуляние на Девичьем поле. </a:t>
            </a:r>
          </a:p>
          <a:p>
            <a:endParaRPr lang="ru-RU" dirty="0"/>
          </a:p>
        </p:txBody>
      </p:sp>
      <p:pic>
        <p:nvPicPr>
          <p:cNvPr id="14338" name="Picture 2" descr="http://paintingart.ru/joomgallery/originals/___3/__4/___42/_20111012_12716415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14488"/>
            <a:ext cx="7086600" cy="433387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7 мая – 175 лет со дня рождения русского композитора </a:t>
            </a:r>
            <a:r>
              <a:rPr lang="ru-RU" sz="3200" b="1" dirty="0" smtClean="0"/>
              <a:t>Петра Ильича Чайковского </a:t>
            </a:r>
            <a:br>
              <a:rPr lang="ru-RU" sz="3200" b="1" dirty="0" smtClean="0"/>
            </a:br>
            <a:r>
              <a:rPr lang="ru-RU" sz="3200" dirty="0" smtClean="0"/>
              <a:t>(1840-1893)</a:t>
            </a:r>
            <a:endParaRPr lang="ru-RU" sz="3200" dirty="0"/>
          </a:p>
        </p:txBody>
      </p:sp>
      <p:pic>
        <p:nvPicPr>
          <p:cNvPr id="84998" name="Picture 6" descr="Москва Фотографии Галерея Монументы Страница 5 - MosDay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4762497" cy="3571873"/>
          </a:xfrm>
          <a:prstGeom prst="rect">
            <a:avLst/>
          </a:prstGeom>
          <a:noFill/>
        </p:spPr>
      </p:pic>
      <p:pic>
        <p:nvPicPr>
          <p:cNvPr id="85002" name="Picture 10" descr="http://im0-tub-ru.yandex.net/i?id=9d335fa016bdfbda6b6dbdbcb81d2500-86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357298"/>
            <a:ext cx="2381253" cy="1785940"/>
          </a:xfrm>
          <a:prstGeom prst="rect">
            <a:avLst/>
          </a:prstGeom>
          <a:noFill/>
        </p:spPr>
      </p:pic>
      <p:pic>
        <p:nvPicPr>
          <p:cNvPr id="85004" name="Picture 12" descr="Чайковский в Москве. А.Алтаев,Л.Ямщикова . 04 московский раб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786190"/>
            <a:ext cx="2857500" cy="2714626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Москва Фотографии 1443 (Культурный центр П.И.Чайковского) - MosDay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8881" y="3357562"/>
            <a:ext cx="3955120" cy="3071810"/>
          </a:xfrm>
          <a:prstGeom prst="rect">
            <a:avLst/>
          </a:prstGeom>
          <a:noFill/>
        </p:spPr>
      </p:pic>
      <p:pic>
        <p:nvPicPr>
          <p:cNvPr id="93186" name="Picture 2" descr="Фойе зала имени Чайковского вернут филармон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"/>
            <a:ext cx="4929185" cy="3286124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2214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8 мая – 245 лет со дня рождения поэта </a:t>
            </a:r>
            <a:br>
              <a:rPr lang="ru-RU" sz="3200" dirty="0" smtClean="0"/>
            </a:br>
            <a:r>
              <a:rPr lang="ru-RU" sz="3200" b="1" dirty="0" smtClean="0"/>
              <a:t>Василия Львовича Пушкина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(1770-1830)</a:t>
            </a:r>
            <a:endParaRPr lang="ru-RU" sz="3200" dirty="0"/>
          </a:p>
        </p:txBody>
      </p:sp>
      <p:pic>
        <p:nvPicPr>
          <p:cNvPr id="77826" name="Picture 2" descr="Один день из жизни А.С. Пушкина в Москве - Районные блоги - Большой гор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3015385" cy="4014770"/>
          </a:xfrm>
          <a:prstGeom prst="rect">
            <a:avLst/>
          </a:prstGeom>
          <a:noFill/>
        </p:spPr>
      </p:pic>
      <p:pic>
        <p:nvPicPr>
          <p:cNvPr id="77828" name="Picture 4" descr="Дядя самых честных правил: экскурсия по дому Василия Львовича Пушкина Места В Москв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285992"/>
            <a:ext cx="4414421" cy="29384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5643578"/>
            <a:ext cx="86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http://shagau.ru/2013/11/30/dom-muzej-vasiliya-lvovicha-pushkina-na-staroj-basmannoj-ulice/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9 мая – 70 лет Победы в </a:t>
            </a:r>
            <a:r>
              <a:rPr lang="ru-RU" sz="3200" b="1" dirty="0" smtClean="0"/>
              <a:t>Великой Отечественной войне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Москва в годы Великой Отечественной войны </a:t>
            </a:r>
          </a:p>
          <a:p>
            <a:r>
              <a:rPr lang="ru-RU" sz="2400" dirty="0" smtClean="0"/>
              <a:t>Память о Великой Отечественной войне в Москве</a:t>
            </a:r>
            <a:endParaRPr lang="ru-RU" sz="2400" dirty="0"/>
          </a:p>
        </p:txBody>
      </p:sp>
      <p:pic>
        <p:nvPicPr>
          <p:cNvPr id="58370" name="Picture 2" descr="Moscow, Russia - Page 12 - SkyscraperC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857364"/>
            <a:ext cx="4452018" cy="3014653"/>
          </a:xfrm>
          <a:prstGeom prst="rect">
            <a:avLst/>
          </a:prstGeom>
          <a:noFill/>
        </p:spPr>
      </p:pic>
      <p:pic>
        <p:nvPicPr>
          <p:cNvPr id="58372" name="Picture 4" descr="Дорогая моя столица, tverlife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81720"/>
            <a:ext cx="3214710" cy="2290481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Единая Россия официальный сайт партии / Нов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857232"/>
            <a:ext cx="7620000" cy="5715000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Памятник Д. М. Карбышеву / Места / Турометр - социальная сеть турис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071966" cy="3053975"/>
          </a:xfrm>
          <a:prstGeom prst="rect">
            <a:avLst/>
          </a:prstGeom>
          <a:noFill/>
        </p:spPr>
      </p:pic>
      <p:pic>
        <p:nvPicPr>
          <p:cNvPr id="73732" name="Picture 4" descr="Описание памятника я. Фотохостинг - фотографии, картинки, изображения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143248"/>
            <a:ext cx="4214810" cy="3161108"/>
          </a:xfrm>
          <a:prstGeom prst="rect">
            <a:avLst/>
          </a:prstGeom>
          <a:noFill/>
        </p:spPr>
      </p:pic>
      <p:pic>
        <p:nvPicPr>
          <p:cNvPr id="73734" name="Picture 6" descr="Памятник народным ополченцам Москвы - Моск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857628"/>
            <a:ext cx="2000248" cy="3000372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Рисунок 5" descr="почта 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3470689" cy="26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Московский почтамт. Дореволюционная открыт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6007" y="2857496"/>
            <a:ext cx="5137993" cy="323226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Памятники всего мира - Памятник Реквием 41-г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85794"/>
            <a:ext cx="6667500" cy="5324475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Драгунский В. Он упал на трав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2824046" cy="4001685"/>
          </a:xfrm>
          <a:prstGeom prst="rect">
            <a:avLst/>
          </a:prstGeom>
          <a:noFill/>
        </p:spPr>
      </p:pic>
      <p:pic>
        <p:nvPicPr>
          <p:cNvPr id="146436" name="Picture 4" descr="Купить книгу &quot;Убиты под Москвой&quot; Воробьев К.Д. 5-275-01242-X или заказать с доставкой на дом в городах Москва, Санкт-Петербург,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55" y="1357298"/>
            <a:ext cx="4262445" cy="426244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15 мая – 80 лет </a:t>
            </a:r>
            <a:r>
              <a:rPr lang="ru-RU" sz="3600" b="1" dirty="0" smtClean="0"/>
              <a:t>Московскому метрополитену</a:t>
            </a:r>
            <a:r>
              <a:rPr lang="ru-RU" sz="3600" dirty="0" smtClean="0"/>
              <a:t> (1935)</a:t>
            </a:r>
          </a:p>
        </p:txBody>
      </p:sp>
      <p:pic>
        <p:nvPicPr>
          <p:cNvPr id="65539" name="Содержимое 3" descr="метро 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52" y="1857364"/>
            <a:ext cx="6502400" cy="433070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3" descr="метро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4953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Рисунок 4" descr="метро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000108"/>
            <a:ext cx="2135187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Рисунок 5" descr="метро 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57562"/>
            <a:ext cx="4225186" cy="247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le:Karazin Metro 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785794"/>
            <a:ext cx="6667500" cy="38766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06" y="5357826"/>
            <a:ext cx="9072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Один из первых проектов метро предполагал строительство эстакад на Красной площади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Книга &quot;Метро&quot; - Николай Носов. Купить книгу, читать рецензии ISBN 978-5-389-06043-2 Лабирин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2095500" cy="3238501"/>
          </a:xfrm>
          <a:prstGeom prst="rect">
            <a:avLst/>
          </a:prstGeom>
          <a:noFill/>
        </p:spPr>
      </p:pic>
      <p:pic>
        <p:nvPicPr>
          <p:cNvPr id="91142" name="Picture 6" descr="Тараховская Е. &quot;Метро&quot;. Иллюстрации - Генрих Вальк. - 1971 г. Текст с буквой Ё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0"/>
            <a:ext cx="2503898" cy="3338530"/>
          </a:xfrm>
          <a:prstGeom prst="rect">
            <a:avLst/>
          </a:prstGeom>
          <a:noFill/>
        </p:spPr>
      </p:pic>
      <p:pic>
        <p:nvPicPr>
          <p:cNvPr id="91148" name="Picture 12" descr="книги - Babyblog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1285860"/>
            <a:ext cx="3400425" cy="4362451"/>
          </a:xfrm>
          <a:prstGeom prst="rect">
            <a:avLst/>
          </a:prstGeom>
          <a:noFill/>
        </p:spPr>
      </p:pic>
      <p:pic>
        <p:nvPicPr>
          <p:cNvPr id="91150" name="Picture 14" descr="Книги для детей, купить лучшие детские книги с картинками и паззл в интернет-магазине &quot;Читай-город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948128"/>
            <a:ext cx="2183719" cy="2909872"/>
          </a:xfrm>
          <a:prstGeom prst="rect">
            <a:avLst/>
          </a:prstGeom>
          <a:noFill/>
        </p:spPr>
      </p:pic>
      <p:pic>
        <p:nvPicPr>
          <p:cNvPr id="91152" name="Picture 16" descr="Про то, как строят метро скачать книгу бесплатн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143380"/>
            <a:ext cx="1928794" cy="2481263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Метро (2013) смотреть онлайн Метро (2013)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71480"/>
            <a:ext cx="4762500" cy="5715000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3985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24 мая – 185 лет со дня рождения художника </a:t>
            </a:r>
            <a:r>
              <a:rPr lang="ru-RU" sz="3600" b="1" dirty="0" smtClean="0"/>
              <a:t>Алексея Кондратьевича </a:t>
            </a:r>
            <a:r>
              <a:rPr lang="ru-RU" sz="3600" b="1" dirty="0" err="1" smtClean="0"/>
              <a:t>Саврасова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dirty="0" smtClean="0"/>
              <a:t>(1830-1897)</a:t>
            </a:r>
          </a:p>
        </p:txBody>
      </p:sp>
      <p:pic>
        <p:nvPicPr>
          <p:cNvPr id="33795" name="Содержимое 4" descr="Саврасов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2285992"/>
            <a:ext cx="3105150" cy="4389438"/>
          </a:xfrm>
        </p:spPr>
      </p:pic>
      <p:pic>
        <p:nvPicPr>
          <p:cNvPr id="5" name="Picture 2" descr="Daily Life: Май 2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857364"/>
            <a:ext cx="3071834" cy="41068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37153" y="6143644"/>
            <a:ext cx="440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Сухарева башня. 1872 г.</a:t>
            </a:r>
            <a:br>
              <a:rPr lang="ru-RU" i="1" dirty="0" smtClean="0"/>
            </a:br>
            <a:endParaRPr lang="ru-RU" i="1" dirty="0" smtClean="0"/>
          </a:p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t-каталог: живопись и графика - Саврасов Алексей Кондратьевич - Вид на Московский Кремль. Весна. 18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3786214" cy="47858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5357826"/>
            <a:ext cx="434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Вид на Московский Кремль. Весна. 1873 г.</a:t>
            </a:r>
          </a:p>
          <a:p>
            <a:endParaRPr lang="ru-RU" dirty="0"/>
          </a:p>
        </p:txBody>
      </p:sp>
      <p:pic>
        <p:nvPicPr>
          <p:cNvPr id="78850" name="Picture 2" descr="Сокольни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14290"/>
            <a:ext cx="3190861" cy="58547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3504" y="6215082"/>
            <a:ext cx="400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Осень. Сокольники, 1880-1890-е</a:t>
            </a:r>
          </a:p>
          <a:p>
            <a:pPr algn="r"/>
            <a:endParaRPr lang="ru-RU" i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" descr="САврасов 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7625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714348" y="4214818"/>
            <a:ext cx="19256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i="1" dirty="0"/>
              <a:t>Лосиный остров</a:t>
            </a:r>
          </a:p>
        </p:txBody>
      </p:sp>
      <p:pic>
        <p:nvPicPr>
          <p:cNvPr id="6" name="Picture 2" descr="Кунцев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500042"/>
            <a:ext cx="3610436" cy="50006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43372" y="5857892"/>
            <a:ext cx="484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Осенний лес. </a:t>
            </a:r>
            <a:r>
              <a:rPr lang="ru-RU" i="1" dirty="0" err="1" smtClean="0"/>
              <a:t>Кунцево</a:t>
            </a:r>
            <a:r>
              <a:rPr lang="ru-RU" i="1" dirty="0" smtClean="0"/>
              <a:t>. Проклятое место, 1872</a:t>
            </a:r>
          </a:p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8 января – 105 лет со дня рождения балерины </a:t>
            </a:r>
            <a:r>
              <a:rPr lang="ru-RU" sz="3200" b="1" dirty="0" smtClean="0"/>
              <a:t>Галины Сергеевны Улановой </a:t>
            </a:r>
            <a:r>
              <a:rPr lang="ru-RU" sz="3200" dirty="0" smtClean="0"/>
              <a:t>(1910-1998)</a:t>
            </a:r>
            <a:endParaRPr lang="ru-RU" sz="3200" dirty="0"/>
          </a:p>
        </p:txBody>
      </p:sp>
      <p:pic>
        <p:nvPicPr>
          <p:cNvPr id="4" name="Picture 4" descr="https://upload.wikimedia.org/wikipedia/commons/thumb/2/27/Galina_Ulanova_tombstone.jpg/200px-Galina_Ulanova_tombston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928802"/>
            <a:ext cx="1905000" cy="2543175"/>
          </a:xfrm>
          <a:prstGeom prst="rect">
            <a:avLst/>
          </a:prstGeom>
          <a:noFill/>
        </p:spPr>
      </p:pic>
      <p:pic>
        <p:nvPicPr>
          <p:cNvPr id="50178" name="Picture 2" descr="Звезды Мариинского театра. Из прошлого в будущее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3050"/>
            <a:ext cx="3026879" cy="3262304"/>
          </a:xfrm>
          <a:prstGeom prst="rect">
            <a:avLst/>
          </a:prstGeom>
          <a:noFill/>
        </p:spPr>
      </p:pic>
      <p:pic>
        <p:nvPicPr>
          <p:cNvPr id="50180" name="Picture 4" descr="WWB@LLET.RU NewsMCS - Новости Музыки, Кино и Шоу-Бизнес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2857496"/>
            <a:ext cx="4000528" cy="285752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Окрестности Москв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14290"/>
            <a:ext cx="7429552" cy="55721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6072206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Вид в окрестностях Москвы с усадьбой и двумя женскими фигурами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Зимний пейзаж. Москва. 1873. Саврасов Алексей Кондратьевич (1830 - 1897)">
            <a:hlinkClick r:id="rId2" tooltip="Зимний пейзаж. Москва. 1873. Саврасов Алексей Кондратьевич (1830 - 1897)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4481901" cy="59626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2132" y="5572140"/>
            <a:ext cx="3231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Зимний пейзаж. Москва. 1873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1704975"/>
          </a:xfrm>
        </p:spPr>
        <p:txBody>
          <a:bodyPr>
            <a:normAutofit fontScale="90000"/>
          </a:bodyPr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3600" dirty="0" smtClean="0"/>
              <a:t>24 мая – 110 лет со дня рождения писателя </a:t>
            </a:r>
            <a:r>
              <a:rPr lang="ru-RU" sz="3600" b="1" dirty="0" smtClean="0"/>
              <a:t>Михаила Александровича Шолохова </a:t>
            </a:r>
            <a:br>
              <a:rPr lang="ru-RU" sz="3600" b="1" dirty="0" smtClean="0"/>
            </a:br>
            <a:r>
              <a:rPr lang="ru-RU" sz="3600" dirty="0" smtClean="0"/>
              <a:t>(1905-1985)</a:t>
            </a:r>
          </a:p>
        </p:txBody>
      </p:sp>
      <p:pic>
        <p:nvPicPr>
          <p:cNvPr id="47108" name="Содержимое 4" descr="Шолохов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500313"/>
            <a:ext cx="2643188" cy="2782887"/>
          </a:xfrm>
        </p:spPr>
      </p:pic>
      <p:pic>
        <p:nvPicPr>
          <p:cNvPr id="75778" name="Picture 2" descr="Бесплатный музей: ММСИ на Гоголевс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714620"/>
            <a:ext cx="4524340" cy="339325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9144000" cy="16430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24 мая – 75 лет со дня рождения поэта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b="1" dirty="0" smtClean="0"/>
              <a:t>Иосифа Александровича Бродского </a:t>
            </a:r>
            <a:br>
              <a:rPr lang="ru-RU" sz="3200" b="1" dirty="0" smtClean="0"/>
            </a:br>
            <a:r>
              <a:rPr lang="ru-RU" sz="3200" dirty="0" smtClean="0"/>
              <a:t>(1940-1996)</a:t>
            </a:r>
            <a:endParaRPr lang="ru-RU" sz="3200" dirty="0"/>
          </a:p>
        </p:txBody>
      </p:sp>
      <p:pic>
        <p:nvPicPr>
          <p:cNvPr id="5" name="Содержимое 4" descr="Бродский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472" y="2714620"/>
            <a:ext cx="2544978" cy="2714644"/>
          </a:xfrm>
          <a:prstGeom prst="rect">
            <a:avLst/>
          </a:prstGeom>
        </p:spPr>
      </p:pic>
      <p:pic>
        <p:nvPicPr>
          <p:cNvPr id="76802" name="Picture 2" descr="Гений одиночества (окончание)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285992"/>
            <a:ext cx="4572000" cy="3343275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26 мая – 135 лет со дня открытия </a:t>
            </a:r>
            <a:r>
              <a:rPr lang="ru-RU" sz="3200" b="1" dirty="0" smtClean="0"/>
              <a:t>памятника</a:t>
            </a:r>
            <a:r>
              <a:rPr lang="ru-RU" sz="3200" dirty="0" smtClean="0"/>
              <a:t> Александру Сергеевичу Пушкину </a:t>
            </a:r>
            <a:br>
              <a:rPr lang="ru-RU" sz="3200" dirty="0" smtClean="0"/>
            </a:br>
            <a:r>
              <a:rPr lang="ru-RU" sz="3200" dirty="0" smtClean="0"/>
              <a:t>работы </a:t>
            </a:r>
            <a:r>
              <a:rPr lang="ru-RU" sz="3200" dirty="0" err="1" smtClean="0"/>
              <a:t>А.М.Опекушина</a:t>
            </a:r>
            <a:r>
              <a:rPr lang="ru-RU" sz="3200" dirty="0" smtClean="0"/>
              <a:t> </a:t>
            </a:r>
            <a:r>
              <a:rPr lang="ru-RU" sz="3200" dirty="0" smtClean="0"/>
              <a:t>(1880)</a:t>
            </a:r>
          </a:p>
        </p:txBody>
      </p:sp>
      <p:pic>
        <p:nvPicPr>
          <p:cNvPr id="30723" name="Содержимое 3" descr="Пушкин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3286124"/>
            <a:ext cx="3810000" cy="2828925"/>
          </a:xfrm>
        </p:spPr>
      </p:pic>
      <p:pic>
        <p:nvPicPr>
          <p:cNvPr id="30724" name="Рисунок 4" descr="Пушкин 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032759"/>
            <a:ext cx="2500298" cy="446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5" descr="Опекушин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428868"/>
            <a:ext cx="1905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Июнь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5929330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Жерар</a:t>
            </a:r>
            <a:r>
              <a:rPr lang="ru-RU" i="1" dirty="0" smtClean="0"/>
              <a:t> </a:t>
            </a:r>
            <a:r>
              <a:rPr lang="ru-RU" i="1" dirty="0" err="1" smtClean="0"/>
              <a:t>Делабарт</a:t>
            </a:r>
            <a:r>
              <a:rPr lang="ru-RU" i="1" dirty="0" smtClean="0"/>
              <a:t>. Вид </a:t>
            </a:r>
            <a:r>
              <a:rPr lang="ru-RU" i="1" dirty="0" err="1" smtClean="0"/>
              <a:t>Серебренических</a:t>
            </a:r>
            <a:r>
              <a:rPr lang="ru-RU" i="1" dirty="0" smtClean="0"/>
              <a:t> бань в Москве. 1790-е гг.</a:t>
            </a:r>
          </a:p>
          <a:p>
            <a:endParaRPr lang="ru-RU" dirty="0"/>
          </a:p>
        </p:txBody>
      </p:sp>
      <p:pic>
        <p:nvPicPr>
          <p:cNvPr id="13316" name="Picture 4" descr="Бани петровской Руси. Культурологические аспек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928802"/>
            <a:ext cx="7786742" cy="3698703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20828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14 июня – 180 лет со дня рождения русского композитора, пианиста, дирижёра, создателей Московской консерватории</a:t>
            </a:r>
            <a:br>
              <a:rPr lang="ru-RU" sz="3200" dirty="0" smtClean="0"/>
            </a:br>
            <a:r>
              <a:rPr lang="ru-RU" sz="3200" b="1" dirty="0" smtClean="0"/>
              <a:t> Николая Григорьевича Рубинштейна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(1835-1881)</a:t>
            </a:r>
            <a:endParaRPr lang="ru-RU" sz="3200" dirty="0"/>
          </a:p>
        </p:txBody>
      </p:sp>
      <p:pic>
        <p:nvPicPr>
          <p:cNvPr id="1026" name="Picture 2" descr="14 июня в музыке: День рождения Боя Джорджа - Apelzin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4071966" cy="2443180"/>
          </a:xfrm>
          <a:prstGeom prst="rect">
            <a:avLst/>
          </a:prstGeom>
          <a:noFill/>
        </p:spPr>
      </p:pic>
      <p:pic>
        <p:nvPicPr>
          <p:cNvPr id="1028" name="Picture 4" descr="http://www.muzcentrum.ru/img/upload/photos/A_IMGP0191_0805280716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928934"/>
            <a:ext cx="4357718" cy="2884809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24 июня – 70 лет со дня  </a:t>
            </a:r>
            <a:r>
              <a:rPr lang="ru-RU" sz="3600" b="1" dirty="0" smtClean="0"/>
              <a:t>парада Победы </a:t>
            </a:r>
            <a:r>
              <a:rPr lang="ru-RU" sz="3600" dirty="0" smtClean="0"/>
              <a:t>на Красной площади (1945)</a:t>
            </a:r>
          </a:p>
        </p:txBody>
      </p:sp>
      <p:pic>
        <p:nvPicPr>
          <p:cNvPr id="14339" name="Содержимое 3" descr="парад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1643050"/>
            <a:ext cx="2286000" cy="4071938"/>
          </a:xfrm>
        </p:spPr>
      </p:pic>
      <p:pic>
        <p:nvPicPr>
          <p:cNvPr id="14340" name="Рисунок 4" descr="парад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285992"/>
            <a:ext cx="41243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Июль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6072206"/>
            <a:ext cx="4759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Василий Поленов. Московский дворик. 1878 г.</a:t>
            </a:r>
          </a:p>
          <a:p>
            <a:endParaRPr lang="ru-RU" dirty="0"/>
          </a:p>
        </p:txBody>
      </p:sp>
      <p:pic>
        <p:nvPicPr>
          <p:cNvPr id="12290" name="Picture 2" descr="История Москвы в живописи - Page 6 - SkyscraperC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357298"/>
            <a:ext cx="5715000" cy="4619626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19 июля по 3 августа </a:t>
            </a:r>
            <a:r>
              <a:rPr lang="en-US" sz="3600" dirty="0" smtClean="0"/>
              <a:t>1980 </a:t>
            </a:r>
            <a:r>
              <a:rPr lang="ru-RU" sz="3600" dirty="0" smtClean="0"/>
              <a:t>года в Москве проходили игры ХХ</a:t>
            </a:r>
            <a:r>
              <a:rPr lang="en-US" sz="3600" dirty="0" smtClean="0"/>
              <a:t>II</a:t>
            </a:r>
            <a:r>
              <a:rPr lang="ru-RU" sz="3600" dirty="0" smtClean="0"/>
              <a:t> </a:t>
            </a:r>
            <a:r>
              <a:rPr lang="ru-RU" sz="3600" b="1" dirty="0" smtClean="0"/>
              <a:t>Олимпиады</a:t>
            </a:r>
          </a:p>
        </p:txBody>
      </p:sp>
      <p:pic>
        <p:nvPicPr>
          <p:cNvPr id="15364" name="Рисунок 4" descr="олимп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0350" y="1785926"/>
            <a:ext cx="25336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030" name="Picture 6" descr="http://od80.ru/published/publicdata/SORDOOLIMP80/attachments/SC/products_pictures/800_36bbb25737825e82c343cf156ac0a0cb_en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92586"/>
            <a:ext cx="5582163" cy="35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4714875" y="285750"/>
            <a:ext cx="4429125" cy="6429375"/>
          </a:xfrm>
        </p:spPr>
        <p:txBody>
          <a:bodyPr>
            <a:normAutofit lnSpcReduction="10000"/>
          </a:bodyPr>
          <a:lstStyle/>
          <a:p>
            <a:r>
              <a:rPr lang="ru-RU" sz="1600" b="1" dirty="0" err="1" smtClean="0"/>
              <a:t>Музе́й-кварти́ра</a:t>
            </a:r>
            <a:r>
              <a:rPr lang="ru-RU" sz="1600" b="1" dirty="0" smtClean="0"/>
              <a:t> Г. С. </a:t>
            </a:r>
            <a:r>
              <a:rPr lang="ru-RU" sz="1600" b="1" dirty="0" err="1" smtClean="0"/>
              <a:t>Ула́новой</a:t>
            </a:r>
            <a:r>
              <a:rPr lang="ru-RU" sz="1600" dirty="0" smtClean="0"/>
              <a:t> (Москва, </a:t>
            </a:r>
            <a:r>
              <a:rPr lang="ru-RU" sz="1600" dirty="0" err="1" smtClean="0"/>
              <a:t>Котельническая</a:t>
            </a:r>
            <a:r>
              <a:rPr lang="ru-RU" sz="1600" dirty="0" smtClean="0"/>
              <a:t> </a:t>
            </a:r>
            <a:r>
              <a:rPr lang="ru-RU" sz="1600" dirty="0" err="1" smtClean="0"/>
              <a:t>наб</a:t>
            </a:r>
            <a:r>
              <a:rPr lang="ru-RU" sz="1600" dirty="0" smtClean="0"/>
              <a:t>., 1/15, кв. 185) — музей Галины Сергеевны Улановой в Москве, филиал Государственного центрального театрального музея им. А.А. Бахрушина.</a:t>
            </a:r>
          </a:p>
          <a:p>
            <a:r>
              <a:rPr lang="ru-RU" sz="1600" dirty="0" smtClean="0"/>
              <a:t>Музей открыт в 2004 году и расположен в квартире в высотном здании на </a:t>
            </a:r>
            <a:r>
              <a:rPr lang="ru-RU" sz="1600" dirty="0" err="1" smtClean="0"/>
              <a:t>Котельнической</a:t>
            </a:r>
            <a:r>
              <a:rPr lang="ru-RU" sz="1600" dirty="0" smtClean="0"/>
              <a:t> набережной, в которую балерина переехала в 1986 году из квартиры, находящейся в соседнем подъезде этого же дома. В экспозиции представлены произведения изобразительного и декоративно-прикладного искусства, среди которых работы Александра Бенуа, Марка Шагала, Артура Фонвизина и другие. Библиотека насчитывает около 2400 книг, многие — с дарственными надписями.</a:t>
            </a:r>
          </a:p>
          <a:p>
            <a:r>
              <a:rPr lang="ru-RU" sz="1600" dirty="0" smtClean="0"/>
              <a:t>В квартире полностью сохранена обстановка. Экспозиция музея, состоящая из фотографий, афиш, писем, мемориальных вещей рассказывает о жизни и творчестве Галины Улановой — начиная с её первых выступлений на сцене и заканчивая последними годами жизни.</a:t>
            </a:r>
          </a:p>
          <a:p>
            <a:endParaRPr lang="ru-RU" sz="1600" dirty="0"/>
          </a:p>
        </p:txBody>
      </p:sp>
      <p:pic>
        <p:nvPicPr>
          <p:cNvPr id="49154" name="Picture 2" descr="File:Ulanova museum Moscow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714488"/>
            <a:ext cx="4572032" cy="3429024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25 июля - 35 лет как не стало </a:t>
            </a:r>
            <a:r>
              <a:rPr lang="ru-RU" sz="3600" b="1" dirty="0" smtClean="0"/>
              <a:t>Владимира Семёновича Высоцкого </a:t>
            </a:r>
            <a:r>
              <a:rPr lang="ru-RU" sz="3600" dirty="0" smtClean="0"/>
              <a:t>(1938-1980)</a:t>
            </a:r>
          </a:p>
        </p:txBody>
      </p:sp>
      <p:pic>
        <p:nvPicPr>
          <p:cNvPr id="49155" name="Содержимое 8" descr="Высоцкий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1928802"/>
            <a:ext cx="2536825" cy="4433887"/>
          </a:xfrm>
        </p:spPr>
      </p:pic>
      <p:pic>
        <p:nvPicPr>
          <p:cNvPr id="49156" name="Содержимое 9" descr="Высоцкий 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47712" y="2357430"/>
            <a:ext cx="4262888" cy="3500462"/>
          </a:xfrm>
        </p:spPr>
      </p:pic>
      <p:pic>
        <p:nvPicPr>
          <p:cNvPr id="49157" name="Рисунок 10" descr="Высоцкий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9613" y="3351213"/>
            <a:ext cx="104775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11" descr="Высоцкий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9613" y="3351213"/>
            <a:ext cx="104775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Август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6000768"/>
            <a:ext cx="9188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Густав Шварц. Иллюминация Воскресенских ворот и Кремля в 1856 г.</a:t>
            </a:r>
            <a:br>
              <a:rPr lang="ru-RU" i="1" dirty="0" smtClean="0"/>
            </a:br>
            <a:r>
              <a:rPr lang="ru-RU" i="1" dirty="0" smtClean="0"/>
              <a:t>В августе 1856 г. в Москве торжественно проходила коронация императора</a:t>
            </a:r>
          </a:p>
          <a:p>
            <a:r>
              <a:rPr lang="ru-RU" i="1" dirty="0" smtClean="0"/>
              <a:t> Александра II</a:t>
            </a:r>
          </a:p>
          <a:p>
            <a:endParaRPr lang="ru-RU" dirty="0"/>
          </a:p>
        </p:txBody>
      </p:sp>
      <p:pic>
        <p:nvPicPr>
          <p:cNvPr id="11266" name="Picture 2" descr="Как менялась подсветка Кремля с середины XIX века (ФОТО) POLITIKAN-Ne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029602" cy="4574599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25 августа – 485 лет со дня рождения </a:t>
            </a:r>
            <a:br>
              <a:rPr lang="ru-RU" sz="3600" dirty="0" smtClean="0"/>
            </a:br>
            <a:r>
              <a:rPr lang="ru-RU" sz="3600" b="1" dirty="0" smtClean="0"/>
              <a:t>Ивана </a:t>
            </a:r>
            <a:r>
              <a:rPr lang="en-US" sz="3600" b="1" dirty="0" smtClean="0"/>
              <a:t>IV </a:t>
            </a:r>
            <a:r>
              <a:rPr lang="ru-RU" sz="3600" b="1" dirty="0" smtClean="0"/>
              <a:t>Васильевича (Грозного) </a:t>
            </a:r>
            <a:r>
              <a:rPr lang="ru-RU" sz="3600" dirty="0" smtClean="0"/>
              <a:t>(1530-1584)</a:t>
            </a:r>
          </a:p>
        </p:txBody>
      </p:sp>
      <p:pic>
        <p:nvPicPr>
          <p:cNvPr id="16387" name="Содержимое 3" descr="Грозный 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643050"/>
            <a:ext cx="3571875" cy="4643438"/>
          </a:xfrm>
        </p:spPr>
      </p:pic>
      <p:pic>
        <p:nvPicPr>
          <p:cNvPr id="16388" name="Рисунок 4" descr="Грозный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2214554"/>
            <a:ext cx="47625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Что сохранилось в Москве со времени правления Ивана (</a:t>
            </a:r>
            <a:r>
              <a:rPr lang="en-US" sz="3200" dirty="0" smtClean="0"/>
              <a:t>IV) </a:t>
            </a:r>
            <a:r>
              <a:rPr lang="ru-RU" sz="3200" dirty="0" smtClean="0"/>
              <a:t>Васильевича?</a:t>
            </a:r>
            <a:endParaRPr lang="ru-RU" sz="3200" dirty="0"/>
          </a:p>
        </p:txBody>
      </p:sp>
      <p:pic>
        <p:nvPicPr>
          <p:cNvPr id="103426" name="Picture 2" descr="File:Vasnetsov Moskovsky zastenok konets 16 veka-(Konst Elen Bashnya)-191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43050"/>
            <a:ext cx="4214842" cy="36382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5500702"/>
            <a:ext cx="835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А.Васнецов. Московский застенок. Конец XVI века (</a:t>
            </a:r>
            <a:r>
              <a:rPr lang="ru-RU" i="1" dirty="0" err="1" smtClean="0"/>
              <a:t>Константино-Еленинские</a:t>
            </a:r>
            <a:r>
              <a:rPr lang="ru-RU" i="1" dirty="0" smtClean="0"/>
              <a:t> ворота московского застенка на рубеже XVI и XVII веков)</a:t>
            </a:r>
            <a:endParaRPr lang="ru-RU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честь рождения Ивана Грозного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285875"/>
            <a:ext cx="3571875" cy="4525963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/>
              <a:t>Первый в России каменный шатровый храм в честь Вознесения Господня, построенный князем Василием III в честь рождения сына Ивана, будущего самодержца.</a:t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>Церковь Вознесения в Коломенском (1530-1532). В летописи говорится: "</a:t>
            </a:r>
            <a:r>
              <a:rPr lang="ru-RU" sz="2900" dirty="0" err="1" smtClean="0"/>
              <a:t>Бе</a:t>
            </a:r>
            <a:r>
              <a:rPr lang="ru-RU" sz="2900" dirty="0" smtClean="0"/>
              <a:t> же церковь та вельми </a:t>
            </a:r>
            <a:r>
              <a:rPr lang="ru-RU" sz="2900" dirty="0" err="1" smtClean="0"/>
              <a:t>чюдна</a:t>
            </a:r>
            <a:r>
              <a:rPr lang="ru-RU" sz="2900" dirty="0" smtClean="0"/>
              <a:t> высотою и красотою и светлостью, такова не </a:t>
            </a:r>
            <a:r>
              <a:rPr lang="ru-RU" sz="2900" dirty="0" err="1" smtClean="0"/>
              <a:t>бывша</a:t>
            </a:r>
            <a:r>
              <a:rPr lang="ru-RU" sz="2900" dirty="0" smtClean="0"/>
              <a:t> прежде всего на Руси". Храм Вознесения был построен в честь рождения будущего русского царя Ивана IV Грозного на высоком берегу Москвы-реки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6498" name="Picture 2" descr="Росси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6043" y="1643050"/>
            <a:ext cx="5637957" cy="4572032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357188"/>
            <a:ext cx="4038600" cy="5768975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Храм Покрова Божией Матери (собор Василия Блаженного) - главный храм Красной площади. </a:t>
            </a:r>
          </a:p>
          <a:p>
            <a:r>
              <a:rPr lang="ru-RU" dirty="0" smtClean="0"/>
              <a:t>Построен в середине XVI века (1555 – 1561гг.) по указу Ивана Грозного в честь взятия Казанского ханства. </a:t>
            </a:r>
          </a:p>
          <a:p>
            <a:r>
              <a:rPr lang="ru-RU" dirty="0" smtClean="0"/>
              <a:t>1 октября 1552 года, в праздник Покрова Божией Матери, начался штурм Казани, который закончился победой русского войска. Вокруг центрального шатра расположены восемь куполов, ни один из которых не повторяет другой по форме и рисунку. Архитекторы Постник Яковлев и </a:t>
            </a:r>
            <a:r>
              <a:rPr lang="ru-RU" dirty="0" err="1" smtClean="0"/>
              <a:t>Барма</a:t>
            </a:r>
            <a:r>
              <a:rPr lang="ru-RU" dirty="0" smtClean="0"/>
              <a:t>. Современную цветную окраску собор получил в XVII веке, первоначально был белым.</a:t>
            </a:r>
          </a:p>
          <a:p>
            <a:endParaRPr lang="ru-RU" dirty="0"/>
          </a:p>
        </p:txBody>
      </p:sp>
      <p:pic>
        <p:nvPicPr>
          <p:cNvPr id="107522" name="Picture 2" descr="Покровский собор храм Василия Блаженного - Картинка 18564/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785794"/>
            <a:ext cx="4620610" cy="5533664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9144000" cy="1633537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28 августа – 90 лет со дня рождения писателя </a:t>
            </a:r>
            <a:r>
              <a:rPr lang="ru-RU" sz="3600" b="1" dirty="0" smtClean="0"/>
              <a:t>Юрия Валентиновича Трифонова</a:t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r>
              <a:rPr lang="ru-RU" sz="3600" dirty="0" smtClean="0"/>
              <a:t>(1925-1981)</a:t>
            </a:r>
          </a:p>
        </p:txBody>
      </p:sp>
      <p:pic>
        <p:nvPicPr>
          <p:cNvPr id="50179" name="Содержимое 4" descr="Трифонов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71625"/>
            <a:ext cx="1790700" cy="2857500"/>
          </a:xfrm>
        </p:spPr>
      </p:pic>
      <p:pic>
        <p:nvPicPr>
          <p:cNvPr id="90116" name="Picture 4" descr="Здание Дом на набережной в Москве - Афиша-Ми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3071810"/>
            <a:ext cx="5253034" cy="3478830"/>
          </a:xfrm>
          <a:prstGeom prst="rect">
            <a:avLst/>
          </a:prstGeom>
          <a:noFill/>
        </p:spPr>
      </p:pic>
      <p:pic>
        <p:nvPicPr>
          <p:cNvPr id="90118" name="Picture 6" descr="Дом на набережной - Трифонов Ю.В. Купить книгу с доставкой M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1357298"/>
            <a:ext cx="1905000" cy="3057526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28575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30 августа – 155 лет со дня рождения художника </a:t>
            </a:r>
            <a:br>
              <a:rPr lang="ru-RU" sz="3600" dirty="0" smtClean="0"/>
            </a:br>
            <a:r>
              <a:rPr lang="ru-RU" sz="3600" b="1" dirty="0" smtClean="0"/>
              <a:t>Исаака Ильича Левитана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(1860-1900)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5234" name="Picture 2" descr="&quot;Зябко&quot; - Страница 2 - Форум любителей ОДНОГО сериа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3214710" cy="44407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6488668"/>
            <a:ext cx="303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«Осенний день. Сокольники»</a:t>
            </a:r>
            <a:endParaRPr lang="ru-RU" i="1" dirty="0"/>
          </a:p>
        </p:txBody>
      </p:sp>
      <p:pic>
        <p:nvPicPr>
          <p:cNvPr id="95236" name="Picture 4" descr="Москва Фотографии 25.341 (Мастерская И.И.Левитана) - MosDay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428868"/>
            <a:ext cx="4286244" cy="33178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43306" y="5715016"/>
            <a:ext cx="550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Дом-мастерская Левитана в </a:t>
            </a:r>
          </a:p>
          <a:p>
            <a:pPr algn="ctr"/>
            <a:r>
              <a:rPr lang="ru-RU" i="1" dirty="0" smtClean="0"/>
              <a:t>Большом </a:t>
            </a:r>
            <a:r>
              <a:rPr lang="ru-RU" i="1" dirty="0" err="1" smtClean="0"/>
              <a:t>Трёхсвятительском</a:t>
            </a:r>
            <a:r>
              <a:rPr lang="ru-RU" i="1" dirty="0" smtClean="0"/>
              <a:t> переулке</a:t>
            </a:r>
            <a:endParaRPr lang="ru-RU" i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2511425"/>
          </a:xfrm>
        </p:spPr>
        <p:txBody>
          <a:bodyPr>
            <a:noAutofit/>
          </a:bodyPr>
          <a:lstStyle/>
          <a:p>
            <a:r>
              <a:rPr lang="ru-RU" sz="3200" dirty="0" smtClean="0"/>
              <a:t>22 августа – 125 лет со дня рождения советского архитектора </a:t>
            </a:r>
            <a:br>
              <a:rPr lang="ru-RU" sz="3200" dirty="0" smtClean="0"/>
            </a:br>
            <a:r>
              <a:rPr lang="ru-RU" sz="3200" b="1" dirty="0" smtClean="0"/>
              <a:t>Константина Степановича Мельникова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(1890-1974)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96262" name="Picture 6" descr="МЕЛЬНИКОВ, КОНСТАНТИН СТЕПАНОВИ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500306"/>
            <a:ext cx="2614631" cy="3373717"/>
          </a:xfrm>
          <a:prstGeom prst="rect">
            <a:avLst/>
          </a:prstGeom>
          <a:noFill/>
        </p:spPr>
      </p:pic>
      <p:pic>
        <p:nvPicPr>
          <p:cNvPr id="96264" name="Picture 8" descr="File:Melnikov House photo by Arssenev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714488"/>
            <a:ext cx="2857520" cy="39258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28992" y="5857892"/>
            <a:ext cx="589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Дом-мастерская, Москва, </a:t>
            </a:r>
            <a:r>
              <a:rPr lang="ru-RU" i="1" dirty="0" err="1" smtClean="0"/>
              <a:t>Кривоарбатский</a:t>
            </a:r>
            <a:r>
              <a:rPr lang="ru-RU" i="1" dirty="0" smtClean="0"/>
              <a:t> переулок, 10</a:t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le:Rusakovs club melnikov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6716" cy="3429000"/>
          </a:xfrm>
          <a:prstGeom prst="rect">
            <a:avLst/>
          </a:prstGeom>
          <a:noFill/>
        </p:spPr>
      </p:pic>
      <p:pic>
        <p:nvPicPr>
          <p:cNvPr id="97282" name="Picture 2" descr="Московское Общество Охраны Архитектурного Наслед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22" y="3429000"/>
            <a:ext cx="4357678" cy="30576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786454"/>
            <a:ext cx="5500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Дом культуры химиков завода «Каучук», </a:t>
            </a:r>
          </a:p>
          <a:p>
            <a:r>
              <a:rPr lang="ru-RU" i="1" dirty="0" smtClean="0"/>
              <a:t>Москва, ул. </a:t>
            </a:r>
            <a:r>
              <a:rPr lang="ru-RU" i="1" dirty="0" err="1" smtClean="0"/>
              <a:t>Плющиха</a:t>
            </a:r>
            <a:r>
              <a:rPr lang="ru-RU" i="1" dirty="0" smtClean="0"/>
              <a:t>, 64</a:t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5991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Дом культуры им. И. В. </a:t>
            </a:r>
            <a:r>
              <a:rPr lang="ru-RU" i="1" dirty="0" err="1" smtClean="0"/>
              <a:t>Русакова</a:t>
            </a:r>
            <a:r>
              <a:rPr lang="ru-RU" i="1" dirty="0" smtClean="0"/>
              <a:t>, </a:t>
            </a:r>
          </a:p>
          <a:p>
            <a:r>
              <a:rPr lang="ru-RU" i="1" dirty="0" smtClean="0"/>
              <a:t>Москва, ул. </a:t>
            </a:r>
            <a:r>
              <a:rPr lang="ru-RU" i="1" dirty="0" err="1" smtClean="0"/>
              <a:t>Стромынка</a:t>
            </a:r>
            <a:r>
              <a:rPr lang="ru-RU" i="1" dirty="0" smtClean="0"/>
              <a:t>, 6</a:t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Московский календарь 2014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906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15 января – 220 лет со дня рождения  </a:t>
            </a:r>
            <a:r>
              <a:rPr lang="ru-RU" sz="3600" b="1" dirty="0" smtClean="0"/>
              <a:t>Александра Сергеевича </a:t>
            </a:r>
            <a:r>
              <a:rPr lang="ru-RU" sz="3600" b="1" dirty="0" err="1" smtClean="0"/>
              <a:t>Грибоедова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dirty="0" smtClean="0"/>
              <a:t>(1795-1829)</a:t>
            </a:r>
          </a:p>
        </p:txBody>
      </p:sp>
      <p:pic>
        <p:nvPicPr>
          <p:cNvPr id="44035" name="Содержимое 5" descr="griboyedov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500174"/>
            <a:ext cx="2143125" cy="2214562"/>
          </a:xfrm>
        </p:spPr>
      </p:pic>
      <p:pic>
        <p:nvPicPr>
          <p:cNvPr id="44036" name="Содержимое 6" descr="Горе от ума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3929066"/>
            <a:ext cx="3143240" cy="2357430"/>
          </a:xfrm>
        </p:spPr>
      </p:pic>
      <p:pic>
        <p:nvPicPr>
          <p:cNvPr id="44037" name="Рисунок 7" descr="Грибоед Москв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143116"/>
            <a:ext cx="2571775" cy="38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Рубрика - О высок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5715000" cy="3371851"/>
          </a:xfrm>
          <a:prstGeom prst="rect">
            <a:avLst/>
          </a:prstGeom>
          <a:noFill/>
        </p:spPr>
      </p:pic>
      <p:pic>
        <p:nvPicPr>
          <p:cNvPr id="98308" name="Picture 4" descr="Artnet Design - artnet Magaz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198729"/>
            <a:ext cx="2895596" cy="36592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6072206"/>
            <a:ext cx="3198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1934—1936 — Гараж Госплана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Гараж ГАО &quot;Интурист&quot; - Моск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56120" cy="33019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6314" y="500042"/>
            <a:ext cx="3527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1933—1934 — Гараж «Интуриста»</a:t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429265"/>
            <a:ext cx="4567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Клуб фабрики «Свобода», Москва, ул. Вятская, 41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9334" name="Picture 6" descr="Клуб фабрики &quot;Свобода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3248"/>
            <a:ext cx="4572000" cy="342900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Сентябрь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6215082"/>
            <a:ext cx="51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Ярослава Каплан. Осенью на Москве-реке. 1979 г.</a:t>
            </a:r>
            <a:endParaRPr lang="ru-RU" i="1" dirty="0"/>
          </a:p>
        </p:txBody>
      </p:sp>
      <p:pic>
        <p:nvPicPr>
          <p:cNvPr id="10242" name="Picture 2" descr="Ярославна Каплан Осень на Москва рек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736"/>
            <a:ext cx="6286544" cy="455146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8 сентября – 635 лет со дня  </a:t>
            </a:r>
            <a:r>
              <a:rPr lang="ru-RU" sz="3600" b="1" dirty="0" smtClean="0"/>
              <a:t>Куликовской битвы </a:t>
            </a:r>
            <a:r>
              <a:rPr lang="ru-RU" sz="3600" dirty="0" smtClean="0"/>
              <a:t>(1380)</a:t>
            </a:r>
          </a:p>
        </p:txBody>
      </p:sp>
      <p:pic>
        <p:nvPicPr>
          <p:cNvPr id="4" name="Рисунок 3" descr="Кулишки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7628"/>
            <a:ext cx="7072330" cy="248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Куликово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071546"/>
            <a:ext cx="255496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Иллюстрации к книгам - Фотоальбом - Сайт писателя Андрея Мож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3489088" cy="30475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5000636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церкви Рождества Богородицы, что в Старом Симонове, пребывают мощи преподобных </a:t>
            </a:r>
            <a:r>
              <a:rPr lang="ru-RU" dirty="0" err="1" smtClean="0"/>
              <a:t>Пересвета</a:t>
            </a:r>
            <a:r>
              <a:rPr lang="ru-RU" dirty="0" smtClean="0"/>
              <a:t> и </a:t>
            </a:r>
            <a:r>
              <a:rPr lang="ru-RU" dirty="0" err="1" smtClean="0"/>
              <a:t>Осляби</a:t>
            </a:r>
            <a:endParaRPr lang="ru-RU" dirty="0"/>
          </a:p>
        </p:txBody>
      </p:sp>
      <p:pic>
        <p:nvPicPr>
          <p:cNvPr id="100356" name="Picture 4" descr="Воины Аскольда - клуб смешанных единоборств - Святые воины Пересвет и Осляб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571480"/>
            <a:ext cx="4667240" cy="350043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14313"/>
            <a:ext cx="8229600" cy="179546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16 сентября – 270 лет со дня рождения полководца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b="1" dirty="0" smtClean="0"/>
              <a:t>Михаила Илларионовича Кутузова </a:t>
            </a:r>
            <a:br>
              <a:rPr lang="ru-RU" sz="3600" b="1" dirty="0" smtClean="0"/>
            </a:br>
            <a:r>
              <a:rPr lang="ru-RU" sz="3600" dirty="0" smtClean="0"/>
              <a:t>(1745-1813)</a:t>
            </a:r>
          </a:p>
        </p:txBody>
      </p:sp>
      <p:pic>
        <p:nvPicPr>
          <p:cNvPr id="20484" name="Рисунок 5" descr="Кутузов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27292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86182" y="5000636"/>
            <a:ext cx="4786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Памятник героям Отечественной войны 1812 года скульптора Н. В. Томского, установленный перед зданием музея в 1973 году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ile:Изба совета в Филях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85794"/>
            <a:ext cx="5772150" cy="35718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5" y="4714884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Алексей Кондратьевич Саврасов. Изба, в которой проходил знаменитый «совет в Филях», где было принято решение оставить Москву наступавшим частям Наполеона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5857892"/>
            <a:ext cx="679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Михаило-Архангельская</a:t>
            </a:r>
            <a:r>
              <a:rPr lang="ru-RU" i="1" dirty="0" smtClean="0"/>
              <a:t> церковь при Кутузовской избе в Москве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i="1" dirty="0"/>
          </a:p>
        </p:txBody>
      </p:sp>
      <p:pic>
        <p:nvPicPr>
          <p:cNvPr id="111620" name="Picture 4" descr="Москва. Кутузовская изба. Церковь Михаила Архангела. Фотографи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7505700" cy="5248275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29 сентября – 195 лет со дня рождения историка, археолога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b="1" dirty="0" smtClean="0"/>
              <a:t>Ивана Егоровича Забелина</a:t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r>
              <a:rPr lang="ru-RU" sz="3600" dirty="0" smtClean="0"/>
              <a:t>(1820-1909)</a:t>
            </a:r>
          </a:p>
        </p:txBody>
      </p:sp>
      <p:pic>
        <p:nvPicPr>
          <p:cNvPr id="22531" name="Содержимое 3" descr="Забели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40" y="2571744"/>
            <a:ext cx="2857520" cy="3392122"/>
          </a:xfrm>
        </p:spPr>
      </p:pic>
      <p:pic>
        <p:nvPicPr>
          <p:cNvPr id="6" name="Picture 8" descr="http://www.kuntsevo.org/obnovlenia/2007_11_04/bookimg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2324100" cy="3581400"/>
          </a:xfrm>
          <a:prstGeom prst="rect">
            <a:avLst/>
          </a:prstGeom>
          <a:noFill/>
        </p:spPr>
      </p:pic>
      <p:pic>
        <p:nvPicPr>
          <p:cNvPr id="5" name="Рисунок 4" descr="Забелин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40" y="2857496"/>
            <a:ext cx="2134414" cy="2830419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Забелин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3643314"/>
            <a:ext cx="1905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6" descr="Москва - Третий Рим- я.р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571612"/>
            <a:ext cx="2786082" cy="3670664"/>
          </a:xfrm>
          <a:prstGeom prst="rect">
            <a:avLst/>
          </a:prstGeom>
          <a:noFill/>
        </p:spPr>
      </p:pic>
      <p:pic>
        <p:nvPicPr>
          <p:cNvPr id="8" name="Рисунок 3" descr="Забелин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8"/>
            <a:ext cx="3321849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19 января – 150 лет со дня рождения художника </a:t>
            </a:r>
            <a:r>
              <a:rPr lang="ru-RU" sz="3200" b="1" dirty="0" smtClean="0"/>
              <a:t>Валентина Александровича Серова </a:t>
            </a:r>
            <a:r>
              <a:rPr lang="ru-RU" sz="3200" dirty="0" smtClean="0"/>
              <a:t>(1865-1911)</a:t>
            </a:r>
            <a:endParaRPr lang="ru-RU" sz="3200" dirty="0"/>
          </a:p>
        </p:txBody>
      </p:sp>
      <p:pic>
        <p:nvPicPr>
          <p:cNvPr id="46082" name="Picture 2" descr="Serov Self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000240"/>
            <a:ext cx="2095500" cy="27146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4643446"/>
            <a:ext cx="141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Автопортрет</a:t>
            </a:r>
            <a:endParaRPr lang="ru-RU" dirty="0"/>
          </a:p>
        </p:txBody>
      </p:sp>
      <p:pic>
        <p:nvPicPr>
          <p:cNvPr id="46084" name="Picture 4" descr="Коронация. Миропомазание Николая 2 в Успенском собор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000240"/>
            <a:ext cx="5776900" cy="3907048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Октябрь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6072206"/>
            <a:ext cx="499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Владимир Маковский. На бульваре. 1886-1887 гг.</a:t>
            </a:r>
          </a:p>
          <a:p>
            <a:endParaRPr lang="ru-RU" dirty="0"/>
          </a:p>
        </p:txBody>
      </p:sp>
      <p:pic>
        <p:nvPicPr>
          <p:cNvPr id="9218" name="Picture 2" descr="На бульваре, Маковский Владимир Егорович. 1000x770. 1886-1887. Просмотров: 1807. Обновлено: не задана www.ArtScroll.ru - Св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5846770" cy="4665108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42844" y="704850"/>
            <a:ext cx="6215106" cy="2081213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3 октября – 115 лет</a:t>
            </a:r>
            <a:r>
              <a:rPr lang="en-US" sz="3600" dirty="0" smtClean="0"/>
              <a:t> </a:t>
            </a:r>
            <a:r>
              <a:rPr lang="ru-RU" sz="3600" dirty="0" smtClean="0"/>
              <a:t>со дня рождения поэта </a:t>
            </a:r>
            <a:br>
              <a:rPr lang="ru-RU" sz="3600" dirty="0" smtClean="0"/>
            </a:br>
            <a:r>
              <a:rPr lang="ru-RU" sz="3600" b="1" dirty="0" smtClean="0"/>
              <a:t>Сергея Александровича Есенина </a:t>
            </a:r>
            <a:r>
              <a:rPr lang="ru-RU" sz="3600" dirty="0" smtClean="0"/>
              <a:t>(1895-1925)</a:t>
            </a:r>
          </a:p>
        </p:txBody>
      </p:sp>
      <p:pic>
        <p:nvPicPr>
          <p:cNvPr id="52227" name="Содержимое 3" descr="Есени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2928934"/>
            <a:ext cx="2609850" cy="3790950"/>
          </a:xfrm>
        </p:spPr>
      </p:pic>
      <p:pic>
        <p:nvPicPr>
          <p:cNvPr id="52228" name="Рисунок 4" descr="Есенин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42852"/>
            <a:ext cx="2786050" cy="606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Рисунок 5" descr="Есенин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928934"/>
            <a:ext cx="2489255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2571767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12 октября – 665 лет со дня рождения Великого князя московского и владимирского </a:t>
            </a:r>
            <a:br>
              <a:rPr lang="ru-RU" sz="3600" dirty="0" smtClean="0"/>
            </a:br>
            <a:r>
              <a:rPr lang="ru-RU" sz="3600" b="1" dirty="0" smtClean="0"/>
              <a:t>Дмитрия Донского </a:t>
            </a:r>
            <a:br>
              <a:rPr lang="ru-RU" sz="3600" b="1" dirty="0" smtClean="0"/>
            </a:br>
            <a:r>
              <a:rPr lang="ru-RU" sz="3600" dirty="0" smtClean="0"/>
              <a:t>(1350-1389)</a:t>
            </a:r>
          </a:p>
        </p:txBody>
      </p:sp>
      <p:pic>
        <p:nvPicPr>
          <p:cNvPr id="24579" name="Содержимое 3" descr="Донской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12" y="2214554"/>
            <a:ext cx="2532633" cy="3286124"/>
          </a:xfrm>
        </p:spPr>
      </p:pic>
      <p:sp>
        <p:nvSpPr>
          <p:cNvPr id="6" name="TextBox 5"/>
          <p:cNvSpPr txBox="1"/>
          <p:nvPr/>
        </p:nvSpPr>
        <p:spPr>
          <a:xfrm>
            <a:off x="2428861" y="5643578"/>
            <a:ext cx="6715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Памятник святому князю Дмитрию Донскому </a:t>
            </a:r>
          </a:p>
          <a:p>
            <a:pPr algn="r"/>
            <a:r>
              <a:rPr lang="ru-RU" i="1" dirty="0" smtClean="0"/>
              <a:t>в сквере на пересечении Николо-Ямской и Яузской улиц Москвы.</a:t>
            </a:r>
          </a:p>
          <a:p>
            <a:pPr algn="r"/>
            <a:r>
              <a:rPr lang="ru-RU" i="1" dirty="0" smtClean="0"/>
              <a:t>Установлен в 2014 году. Автор — скульптор В. М. Клыков </a:t>
            </a:r>
          </a:p>
        </p:txBody>
      </p:sp>
      <p:pic>
        <p:nvPicPr>
          <p:cNvPr id="115716" name="Picture 4" descr="File:Памятник святому князю Дмитрию Донскому с памятным Крестом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00306"/>
            <a:ext cx="2768223" cy="3690964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Храм Дмитрия Донского в Садовник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30861"/>
            <a:ext cx="4643438" cy="34125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4929198"/>
            <a:ext cx="4071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Храм Дмитрия Донского в Садовниках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4929188" y="0"/>
            <a:ext cx="4214812" cy="7000875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dirty="0" smtClean="0"/>
              <a:t>Храм Дмитрия Донского в Садовниках</a:t>
            </a:r>
            <a:r>
              <a:rPr lang="ru-RU" sz="2600" dirty="0" smtClean="0"/>
              <a:t> построен в Третьем тысячелетии по Рождестве Христове, но место, на котором он стоит, овеяно славой прежних веков. </a:t>
            </a:r>
          </a:p>
          <a:p>
            <a:r>
              <a:rPr lang="ru-RU" sz="2600" dirty="0" smtClean="0"/>
              <a:t>Некогда тут пролегала дорога, по которой Московский князь Дмитрий Донской возвращался со своим войском с Куликова поля.</a:t>
            </a:r>
          </a:p>
          <a:p>
            <a:r>
              <a:rPr lang="ru-RU" sz="2600" dirty="0" smtClean="0"/>
              <a:t>Начало строительства.</a:t>
            </a:r>
            <a:br>
              <a:rPr lang="ru-RU" sz="2600" dirty="0" smtClean="0"/>
            </a:br>
            <a:r>
              <a:rPr lang="ru-RU" sz="2600" dirty="0" smtClean="0"/>
              <a:t>Справа видна</a:t>
            </a:r>
            <a:br>
              <a:rPr lang="ru-RU" sz="2600" dirty="0" smtClean="0"/>
            </a:br>
            <a:r>
              <a:rPr lang="ru-RU" sz="2600" dirty="0" smtClean="0"/>
              <a:t>памятная надпись</a:t>
            </a:r>
          </a:p>
          <a:p>
            <a:r>
              <a:rPr lang="ru-RU" sz="2600" dirty="0" smtClean="0"/>
              <a:t>Один из холмов на окраине современного района </a:t>
            </a:r>
            <a:r>
              <a:rPr lang="ru-RU" sz="2600" dirty="0" err="1" smtClean="0"/>
              <a:t>Ногатино-Садовники</a:t>
            </a:r>
            <a:r>
              <a:rPr lang="ru-RU" sz="2600" dirty="0" smtClean="0"/>
              <a:t> знаменит тем, что именно здесь доблестное русское войско останавливалось на привал, отдыхая, поджидая отставших и предавая земле героев, умерших в пути от полученных ран. И это не просто легенда, археологические раскопки в этом районе подтвердили наличие захоронений XIV в. А предание напоминает и о церкви в честь св. Георгия Победоносца (</a:t>
            </a:r>
            <a:r>
              <a:rPr lang="ru-RU" sz="2600" dirty="0" smtClean="0"/>
              <a:t>изображённого </a:t>
            </a:r>
            <a:r>
              <a:rPr lang="ru-RU" sz="2600" dirty="0" smtClean="0"/>
              <a:t>на гербе Москвы), возведенной здесь самим Донским в память о битве.</a:t>
            </a: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Донской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691312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07207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/>
              <a:t>Аполлинарий</a:t>
            </a:r>
            <a:r>
              <a:rPr lang="ru-RU" i="1" dirty="0" smtClean="0"/>
              <a:t> Михайлович Васнецов. Московский Кремль при Дмитрии Донском (Вероятный вид на Кремль Дмитрия Донского со стороны </a:t>
            </a:r>
            <a:r>
              <a:rPr lang="ru-RU" i="1" dirty="0" err="1" smtClean="0"/>
              <a:t>Боровицких</a:t>
            </a:r>
            <a:r>
              <a:rPr lang="ru-RU" i="1" dirty="0" smtClean="0"/>
              <a:t> ворот перед нашествием </a:t>
            </a:r>
            <a:r>
              <a:rPr lang="ru-RU" i="1" dirty="0" err="1" smtClean="0"/>
              <a:t>Тохтамыша</a:t>
            </a:r>
            <a:r>
              <a:rPr lang="ru-RU" i="1" dirty="0" smtClean="0"/>
              <a:t> в 1382 году), 1922</a:t>
            </a:r>
            <a:endParaRPr lang="ru-RU" i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128713"/>
          </a:xfrm>
        </p:spPr>
        <p:txBody>
          <a:bodyPr/>
          <a:lstStyle/>
          <a:p>
            <a:r>
              <a:rPr lang="ru-RU" sz="2400" dirty="0" smtClean="0"/>
              <a:t>20 октября – 135 лет со дня открытия Московского </a:t>
            </a:r>
            <a:br>
              <a:rPr lang="ru-RU" sz="2400" dirty="0" smtClean="0"/>
            </a:br>
            <a:r>
              <a:rPr lang="ru-RU" sz="2400" b="1" dirty="0" smtClean="0"/>
              <a:t>цирка на Цветном бульваре </a:t>
            </a:r>
            <a:r>
              <a:rPr lang="ru-RU" sz="2400" dirty="0" smtClean="0"/>
              <a:t>(1880)</a:t>
            </a:r>
          </a:p>
        </p:txBody>
      </p:sp>
      <p:pic>
        <p:nvPicPr>
          <p:cNvPr id="68611" name="Содержимое 3" descr="цир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922462"/>
            <a:ext cx="5943600" cy="406400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42875" y="704850"/>
            <a:ext cx="9001125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22 октября – 145 лет со дня рождения</a:t>
            </a:r>
            <a:br>
              <a:rPr lang="ru-RU" sz="3600" dirty="0" smtClean="0"/>
            </a:br>
            <a:r>
              <a:rPr lang="ru-RU" sz="3600" dirty="0" smtClean="0"/>
              <a:t>писателя </a:t>
            </a:r>
            <a:r>
              <a:rPr lang="ru-RU" sz="3600" b="1" dirty="0" smtClean="0"/>
              <a:t>Ивана Алексеевича Бунина </a:t>
            </a:r>
            <a:br>
              <a:rPr lang="ru-RU" sz="3600" b="1" dirty="0" smtClean="0"/>
            </a:br>
            <a:r>
              <a:rPr lang="ru-RU" sz="3600" dirty="0" smtClean="0"/>
              <a:t>(1870-1953)</a:t>
            </a:r>
          </a:p>
        </p:txBody>
      </p:sp>
      <p:pic>
        <p:nvPicPr>
          <p:cNvPr id="53251" name="Содержимое 5" descr="Буни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3071810"/>
            <a:ext cx="2286656" cy="3532182"/>
          </a:xfrm>
        </p:spPr>
      </p:pic>
      <p:pic>
        <p:nvPicPr>
          <p:cNvPr id="53253" name="Рисунок 7" descr="Бунин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928802"/>
            <a:ext cx="2000264" cy="316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Школьная библиотека ДЛ - БУНИН И. Чистый понедельник - Книжн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214554"/>
            <a:ext cx="1970476" cy="297655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Поварская, 26. Доходный дом Баскакова и писателя Бунина Достопримечательности Москв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75066"/>
            <a:ext cx="4643470" cy="34826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786322"/>
            <a:ext cx="47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Поварская, 26. Доходный дом Баскакова,</a:t>
            </a:r>
          </a:p>
          <a:p>
            <a:r>
              <a:rPr lang="ru-RU" i="1" dirty="0" smtClean="0"/>
              <a:t> единственный из шести адресов Бунина</a:t>
            </a:r>
          </a:p>
          <a:p>
            <a:r>
              <a:rPr lang="ru-RU" i="1" dirty="0" smtClean="0"/>
              <a:t>В Москве</a:t>
            </a:r>
          </a:p>
          <a:p>
            <a:endParaRPr lang="ru-RU" dirty="0"/>
          </a:p>
        </p:txBody>
      </p:sp>
      <p:pic>
        <p:nvPicPr>
          <p:cNvPr id="6" name="Рисунок 6" descr="Бунин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238126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72066" y="4071942"/>
            <a:ext cx="407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Памятник открыт 22 октября 2007 г., в день рождения великого русского писателя Ивана Бунина. Место установки памятника выбрано не случайно - рядом расположен дом Бунина, в котором он прожил долгие годы и из которого в мае 1918 г. уезжал в эмиграцию.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24 октября – 140 лет со дня рождения художника </a:t>
            </a:r>
            <a:br>
              <a:rPr lang="ru-RU" sz="3200" dirty="0" smtClean="0"/>
            </a:br>
            <a:r>
              <a:rPr lang="ru-RU" sz="3200" dirty="0" smtClean="0"/>
              <a:t>Константина Фёдоровича </a:t>
            </a:r>
            <a:r>
              <a:rPr lang="ru-RU" sz="3200" dirty="0" err="1" smtClean="0"/>
              <a:t>Юона</a:t>
            </a:r>
            <a:r>
              <a:rPr lang="ru-RU" sz="3200" dirty="0" smtClean="0"/>
              <a:t> (1875-1958)</a:t>
            </a:r>
            <a:endParaRPr lang="ru-RU" sz="3200" dirty="0"/>
          </a:p>
        </p:txBody>
      </p:sp>
      <p:pic>
        <p:nvPicPr>
          <p:cNvPr id="1026" name="Picture 2" descr="Yuon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071678"/>
            <a:ext cx="2786082" cy="31026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3" y="5500702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Иллюстрации с сайта</a:t>
            </a:r>
            <a:endParaRPr lang="ru-RU" dirty="0" smtClean="0">
              <a:hlinkClick r:id="rId5"/>
            </a:endParaRPr>
          </a:p>
          <a:p>
            <a:r>
              <a:rPr lang="en-US" dirty="0" smtClean="0">
                <a:hlinkClick r:id="rId5"/>
              </a:rPr>
              <a:t>http://www.artcontext.info/pictures-of-great-artists/55-2010-12-14-08-01-06/373-kartini-yuon.html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0770" name="Picture 2" descr="Подмосковный пейзаж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857752" cy="62584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86380" y="3929066"/>
            <a:ext cx="385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1905 Окно. Москва, квартира родителей художника. Картон,  пастель. 49х64. ГТГ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786438" y="3429000"/>
            <a:ext cx="3357562" cy="26971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Серовы живут у Репина в Москве. Валентин Серов берёт уроки. </a:t>
            </a:r>
          </a:p>
          <a:p>
            <a:r>
              <a:rPr lang="ru-RU" sz="1800" dirty="0" smtClean="0"/>
              <a:t>Портрет Валентины Серовой. 1878. Этюд к картине </a:t>
            </a:r>
            <a:r>
              <a:rPr lang="ru-RU" sz="1800" dirty="0" smtClean="0"/>
              <a:t>«</a:t>
            </a:r>
            <a:r>
              <a:rPr lang="ru-RU" sz="1800" dirty="0" smtClean="0"/>
              <a:t>Великая </a:t>
            </a:r>
            <a:r>
              <a:rPr lang="ru-RU" sz="1800" dirty="0" smtClean="0"/>
              <a:t>княгиня Софья в Новодевичьем </a:t>
            </a:r>
            <a:r>
              <a:rPr lang="ru-RU" sz="1800" dirty="0" smtClean="0"/>
              <a:t>монастыре» </a:t>
            </a:r>
            <a:r>
              <a:rPr lang="ru-RU" sz="1800" dirty="0" smtClean="0"/>
              <a:t>(1698). </a:t>
            </a:r>
            <a:endParaRPr lang="ru-RU" sz="1800" dirty="0"/>
          </a:p>
        </p:txBody>
      </p:sp>
      <p:pic>
        <p:nvPicPr>
          <p:cNvPr id="48130" name="Picture 2" descr="File:Serova by Repi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42852"/>
            <a:ext cx="2451514" cy="3232766"/>
          </a:xfrm>
          <a:prstGeom prst="rect">
            <a:avLst/>
          </a:prstGeom>
          <a:noFill/>
        </p:spPr>
      </p:pic>
      <p:pic>
        <p:nvPicPr>
          <p:cNvPr id="48132" name="Picture 4" descr="Art-каталог: живопись и графика - Репин Илья Ефимович - Царевна Софья Алексеевна через год после заключения ее в Новодевичьем м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214422"/>
            <a:ext cx="2450246" cy="3536042"/>
          </a:xfrm>
          <a:prstGeom prst="rect">
            <a:avLst/>
          </a:prstGeom>
          <a:noFill/>
        </p:spPr>
      </p:pic>
      <p:pic>
        <p:nvPicPr>
          <p:cNvPr id="5" name="Рисунок 4" descr="SAM_0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785804" y="1500160"/>
            <a:ext cx="4714826" cy="3143218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2818" name="Picture 2" descr="У Новодевичьего монастыря весн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282"/>
            <a:ext cx="4714876" cy="63886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3505" y="3143248"/>
            <a:ext cx="400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1900 У Новодевичьего монастыря весной.  Б., </a:t>
            </a:r>
            <a:r>
              <a:rPr lang="ru-RU" i="1" dirty="0" err="1" smtClean="0"/>
              <a:t>акв</a:t>
            </a:r>
            <a:r>
              <a:rPr lang="ru-RU" i="1" dirty="0" smtClean="0"/>
              <a:t>., тушь, бел. ГТГ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3842" name="Picture 2" descr="1911 Москворецкий мост. Старая Моск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55503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6072206"/>
            <a:ext cx="877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1911 Москворецкий мост. Старая Москва. Б., </a:t>
            </a:r>
            <a:r>
              <a:rPr lang="ru-RU" i="1" dirty="0" err="1" smtClean="0"/>
              <a:t>акв</a:t>
            </a:r>
            <a:r>
              <a:rPr lang="ru-RU" i="1" dirty="0" smtClean="0"/>
              <a:t>., белила. 62.5x167.5. ГТГ. Фрагмент.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4866" name="Picture 2" descr="Москва. Кремль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762500" cy="61817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57818" y="3857628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1910 Москва. Кремль. Б., </a:t>
            </a:r>
            <a:r>
              <a:rPr lang="ru-RU" i="1" dirty="0" err="1" smtClean="0"/>
              <a:t>акв</a:t>
            </a:r>
            <a:r>
              <a:rPr lang="ru-RU" i="1" dirty="0" smtClean="0"/>
              <a:t>. 32x35.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5890" name="Picture 2" descr="Гулянье на Девичьем поле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52"/>
            <a:ext cx="7143800" cy="53459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7150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1909 Гулянье на Девичьем поле. </a:t>
            </a:r>
            <a:r>
              <a:rPr lang="ru-RU" i="1" dirty="0" err="1" smtClean="0"/>
              <a:t>Эск</a:t>
            </a:r>
            <a:r>
              <a:rPr lang="ru-RU" i="1" dirty="0" smtClean="0"/>
              <a:t>. к карт. того же назв. 1909-47 гг. из ГТГ. X., м., 30х44,5</a:t>
            </a:r>
            <a:r>
              <a:rPr lang="ru-RU" b="1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6914" name="Picture 2" descr="1949 Утро индустриальной Москвы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8286808" cy="6035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6143644"/>
            <a:ext cx="688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1949 Утро индустриальной Москвы. Холст, масло. 136x185. ГТГ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7938" name="Picture 2" descr="Парад на Красной площади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000924" cy="50990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6072206"/>
            <a:ext cx="7204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1949 Парад на Красной площади 7 ноября 1941 года. Х., м. 84x116. ГТГ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9986" name="Picture 2" descr="http://www.artcontext.info/images/stories/user/kartini-yuona/yuon-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52"/>
            <a:ext cx="7358114" cy="577612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6143644"/>
            <a:ext cx="821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1946 Кормление голубей на Красной площади в 1890-1900 годах. X., м. 70х97</a:t>
            </a:r>
            <a:endParaRPr lang="ru-RU" i="1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8272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29 октября – 135 лет со дня рождения писателя </a:t>
            </a:r>
            <a:r>
              <a:rPr lang="ru-RU" sz="3600" b="1" dirty="0" smtClean="0"/>
              <a:t>Андрея Белого </a:t>
            </a:r>
            <a:br>
              <a:rPr lang="ru-RU" sz="3600" b="1" dirty="0" smtClean="0"/>
            </a:br>
            <a:r>
              <a:rPr lang="ru-RU" sz="3600" dirty="0" smtClean="0"/>
              <a:t>(Бориса Николаевича Бугаева) </a:t>
            </a:r>
            <a:br>
              <a:rPr lang="ru-RU" sz="3600" dirty="0" smtClean="0"/>
            </a:br>
            <a:r>
              <a:rPr lang="ru-RU" sz="3600" dirty="0" smtClean="0"/>
              <a:t>(1880-1934)</a:t>
            </a:r>
          </a:p>
        </p:txBody>
      </p:sp>
      <p:pic>
        <p:nvPicPr>
          <p:cNvPr id="54275" name="Содержимое 3" descr="Белый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14620"/>
            <a:ext cx="2847975" cy="3810000"/>
          </a:xfrm>
        </p:spPr>
      </p:pic>
      <p:pic>
        <p:nvPicPr>
          <p:cNvPr id="54276" name="Рисунок 4" descr="Белый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214554"/>
            <a:ext cx="2540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Рисунок 5" descr="Белый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714620"/>
            <a:ext cx="22860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Ноябрь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6072206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Константин </a:t>
            </a:r>
            <a:r>
              <a:rPr lang="ru-RU" i="1" dirty="0" err="1" smtClean="0"/>
              <a:t>Юон</a:t>
            </a:r>
            <a:r>
              <a:rPr lang="ru-RU" i="1" dirty="0" smtClean="0"/>
              <a:t>. Штурм Кремля в 1917 г. 1947 г</a:t>
            </a:r>
          </a:p>
          <a:p>
            <a:endParaRPr lang="ru-RU" dirty="0"/>
          </a:p>
        </p:txBody>
      </p:sp>
      <p:pic>
        <p:nvPicPr>
          <p:cNvPr id="8194" name="Picture 2" descr="Штурм Кремля в 1917 году Painting of Russia-Живопись Росс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4"/>
            <a:ext cx="7217122" cy="4790364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15 ноября – 215 лет со дня рождения актёра </a:t>
            </a:r>
            <a:r>
              <a:rPr lang="ru-RU" sz="3200" b="1" dirty="0" smtClean="0"/>
              <a:t>Павла Степановича Мочалова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(1800-1848)</a:t>
            </a:r>
            <a:endParaRPr lang="ru-RU" sz="3200" dirty="0"/>
          </a:p>
        </p:txBody>
      </p:sp>
      <p:pic>
        <p:nvPicPr>
          <p:cNvPr id="1026" name="Picture 2" descr="Родился Павел Степанович Мочал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2425921" cy="3238486"/>
          </a:xfrm>
          <a:prstGeom prst="rect">
            <a:avLst/>
          </a:prstGeom>
          <a:noFill/>
        </p:spPr>
      </p:pic>
      <p:pic>
        <p:nvPicPr>
          <p:cNvPr id="1028" name="Picture 4" descr="File:Nevrev MochalovSrediPocGRM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857364"/>
            <a:ext cx="3500462" cy="2941564"/>
          </a:xfrm>
          <a:prstGeom prst="rect">
            <a:avLst/>
          </a:prstGeom>
          <a:noFill/>
        </p:spPr>
      </p:pic>
      <p:pic>
        <p:nvPicPr>
          <p:cNvPr id="1030" name="Picture 6" descr="china radio internatio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3357562"/>
            <a:ext cx="2334513" cy="18465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2067" y="492919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err="1" smtClean="0"/>
              <a:t>Н.В.Неврев</a:t>
            </a:r>
            <a:r>
              <a:rPr lang="ru-RU" dirty="0" smtClean="0"/>
              <a:t>. «П.С. Мочалов среди почитателей» 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1063</TotalTime>
  <Words>2539</Words>
  <Application>Microsoft Office PowerPoint</Application>
  <PresentationFormat>Экран (4:3)</PresentationFormat>
  <Paragraphs>376</Paragraphs>
  <Slides>144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144</vt:i4>
      </vt:variant>
    </vt:vector>
  </HeadingPairs>
  <TitlesOfParts>
    <vt:vector size="145" baseType="lpstr">
      <vt:lpstr>Апекс</vt:lpstr>
      <vt:lpstr>Московский календарь - 2015</vt:lpstr>
      <vt:lpstr>Январь</vt:lpstr>
      <vt:lpstr>1 января – 170 лет московской городской почтовой связи (1845)</vt:lpstr>
      <vt:lpstr>Презентация PowerPoint</vt:lpstr>
      <vt:lpstr>8 января – 105 лет со дня рождения балерины Галины Сергеевны Улановой (1910-1998)</vt:lpstr>
      <vt:lpstr>Презентация PowerPoint</vt:lpstr>
      <vt:lpstr>15 января – 220 лет со дня рождения  Александра Сергеевича Грибоедова  (1795-1829)</vt:lpstr>
      <vt:lpstr>19 января – 150 лет со дня рождения художника Валентина Александровича Серова (1865-1911)</vt:lpstr>
      <vt:lpstr>Презентация PowerPoint</vt:lpstr>
      <vt:lpstr>21 января – 115 лет со дня рождения писателя, публициста  Олега Васильевича Волкова (1900-1996)</vt:lpstr>
      <vt:lpstr>Презентация PowerPoint</vt:lpstr>
      <vt:lpstr>22 января – 575 лет со дня рождения Великого князя всея Руси  Ивана (III) Васильевича (1440-1505)</vt:lpstr>
      <vt:lpstr>Что сохранилось в Москве со времени правления Ивана (III) Васильевича?</vt:lpstr>
      <vt:lpstr>25 января – 260 лет со дня основания Московского университета (1755)</vt:lpstr>
      <vt:lpstr>Презентация PowerPoint</vt:lpstr>
      <vt:lpstr>Презентация PowerPoint</vt:lpstr>
      <vt:lpstr>Презентация PowerPoint</vt:lpstr>
      <vt:lpstr>29 января – 155 лет со дня рождения  Антона Павловича Чехова  (1860-1904)</vt:lpstr>
      <vt:lpstr>31 января – 150 лет со дня рождения купца, мецената, собирателя театральной старины, создателя частного литературно-театрального музея Алексея Александровича Бахрушина  (1865-1929)</vt:lpstr>
      <vt:lpstr>Презентация PowerPoint</vt:lpstr>
      <vt:lpstr>Февраль</vt:lpstr>
      <vt:lpstr>10 февраля –  125 лет со дня рождения поэта  Бориса Леонидовича Пастернака  (1890–1960)</vt:lpstr>
      <vt:lpstr>Презентация PowerPoint</vt:lpstr>
      <vt:lpstr>Презентация PowerPoint</vt:lpstr>
      <vt:lpstr>Март</vt:lpstr>
      <vt:lpstr>13 марта – 130 лет со дня рождения советского архитектора  Льва Владимировича Руднева ( 1885-1956)</vt:lpstr>
      <vt:lpstr>Презентация PowerPoint</vt:lpstr>
      <vt:lpstr>19 марта – 135 лет со дня рождения советского архитектора  Григория Борисовича Бархина  (1880-1969)</vt:lpstr>
      <vt:lpstr>31 марта – 675 лет со дня кончины Великого князя Ивана Даниловича (Калиты)  (1288-1340)</vt:lpstr>
      <vt:lpstr>Апрель</vt:lpstr>
      <vt:lpstr> 3 апреля – 95 лет со дня рождения  Юрия Марковича Нагибина  (1920-1994)</vt:lpstr>
      <vt:lpstr>19 апреля -  75 лет спортивному обществу «Спартак» (1935)</vt:lpstr>
      <vt:lpstr>Май</vt:lpstr>
      <vt:lpstr>7 мая – 175 лет со дня рождения русского композитора Петра Ильича Чайковского  (1840-1893)</vt:lpstr>
      <vt:lpstr>Презентация PowerPoint</vt:lpstr>
      <vt:lpstr>8 мая – 245 лет со дня рождения поэта  Василия Львовича Пушкина (1770-1830)</vt:lpstr>
      <vt:lpstr>9 мая – 70 лет Победы в Великой Отечественной войне</vt:lpstr>
      <vt:lpstr>Презентация PowerPoint</vt:lpstr>
      <vt:lpstr>Презентация PowerPoint</vt:lpstr>
      <vt:lpstr>Презентация PowerPoint</vt:lpstr>
      <vt:lpstr>Презентация PowerPoint</vt:lpstr>
      <vt:lpstr>15 мая – 80 лет Московскому метрополитену (1935)</vt:lpstr>
      <vt:lpstr>Презентация PowerPoint</vt:lpstr>
      <vt:lpstr>Презентация PowerPoint</vt:lpstr>
      <vt:lpstr>Презентация PowerPoint</vt:lpstr>
      <vt:lpstr>Презентация PowerPoint</vt:lpstr>
      <vt:lpstr>24 мая – 185 лет со дня рождения художника Алексея Кондратьевича Саврасова  (1830-1897)</vt:lpstr>
      <vt:lpstr>Презентация PowerPoint</vt:lpstr>
      <vt:lpstr>Презентация PowerPoint</vt:lpstr>
      <vt:lpstr>Презентация PowerPoint</vt:lpstr>
      <vt:lpstr>Презентация PowerPoint</vt:lpstr>
      <vt:lpstr> 24 мая – 110 лет со дня рождения писателя Михаила Александровича Шолохова  (1905-1985)</vt:lpstr>
      <vt:lpstr>24 мая – 75 лет со дня рождения поэта  Иосифа Александровича Бродского  (1940-1996)</vt:lpstr>
      <vt:lpstr>26 мая – 135 лет со дня открытия памятника Александру Сергеевичу Пушкину  работы А.М.Опекушина (1880)</vt:lpstr>
      <vt:lpstr>Июнь</vt:lpstr>
      <vt:lpstr>14 июня – 180 лет со дня рождения русского композитора, пианиста, дирижёра, создателей Московской консерватории  Николая Григорьевича Рубинштейна  (1835-1881)</vt:lpstr>
      <vt:lpstr>24 июня – 70 лет со дня  парада Победы на Красной площади (1945)</vt:lpstr>
      <vt:lpstr>Июль</vt:lpstr>
      <vt:lpstr>19 июля по 3 августа 1980 года в Москве проходили игры ХХII Олимпиады</vt:lpstr>
      <vt:lpstr>25 июля - 35 лет как не стало Владимира Семёновича Высоцкого (1938-1980)</vt:lpstr>
      <vt:lpstr>Август</vt:lpstr>
      <vt:lpstr>25 августа – 485 лет со дня рождения  Ивана IV Васильевича (Грозного) (1530-1584)</vt:lpstr>
      <vt:lpstr>Что сохранилось в Москве со времени правления Ивана (IV) Васильевича?</vt:lpstr>
      <vt:lpstr>В честь рождения Ивана Грозного</vt:lpstr>
      <vt:lpstr>Презентация PowerPoint</vt:lpstr>
      <vt:lpstr>28 августа – 90 лет со дня рождения писателя Юрия Валентиновича Трифонова  (1925-1981)</vt:lpstr>
      <vt:lpstr>30 августа – 155 лет со дня рождения художника  Исаака Ильича Левитана  (1860-1900) </vt:lpstr>
      <vt:lpstr>22 августа – 125 лет со дня рождения советского архитектора  Константина Степановича Мельникова  (1890-1974)  </vt:lpstr>
      <vt:lpstr>Презентация PowerPoint</vt:lpstr>
      <vt:lpstr>Презентация PowerPoint</vt:lpstr>
      <vt:lpstr>Презентация PowerPoint</vt:lpstr>
      <vt:lpstr>Сентябрь</vt:lpstr>
      <vt:lpstr>8 сентября – 635 лет со дня  Куликовской битвы (1380)</vt:lpstr>
      <vt:lpstr>Презентация PowerPoint</vt:lpstr>
      <vt:lpstr>16 сентября – 270 лет со дня рождения полководца  Михаила Илларионовича Кутузова  (1745-1813)</vt:lpstr>
      <vt:lpstr>Презентация PowerPoint</vt:lpstr>
      <vt:lpstr>Презентация PowerPoint</vt:lpstr>
      <vt:lpstr>29 сентября – 195 лет со дня рождения историка, археолога  Ивана Егоровича Забелина  (1820-1909)</vt:lpstr>
      <vt:lpstr>Презентация PowerPoint</vt:lpstr>
      <vt:lpstr>Октябрь</vt:lpstr>
      <vt:lpstr>3 октября – 115 лет со дня рождения поэта  Сергея Александровича Есенина (1895-1925)</vt:lpstr>
      <vt:lpstr>12 октября – 665 лет со дня рождения Великого князя московского и владимирского  Дмитрия Донского  (1350-1389)</vt:lpstr>
      <vt:lpstr>Презентация PowerPoint</vt:lpstr>
      <vt:lpstr>Презентация PowerPoint</vt:lpstr>
      <vt:lpstr>20 октября – 135 лет со дня открытия Московского  цирка на Цветном бульваре (1880)</vt:lpstr>
      <vt:lpstr>22 октября – 145 лет со дня рождения писателя Ивана Алексеевича Бунина  (1870-1953)</vt:lpstr>
      <vt:lpstr>Презентация PowerPoint</vt:lpstr>
      <vt:lpstr>24 октября – 140 лет со дня рождения художника  Константина Фёдоровича Юона (1875-1958)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29 октября – 135 лет со дня рождения писателя Андрея Белого  (Бориса Николаевича Бугаева)  (1880-1934)</vt:lpstr>
      <vt:lpstr>Ноябрь</vt:lpstr>
      <vt:lpstr>15 ноября – 215 лет со дня рождения актёра Павла Степановича Мочалова  (1800-1848)</vt:lpstr>
      <vt:lpstr>23 ноября – 215 лет со дня рождения историка  Михаила Петровича Погодина  (1800-1875)</vt:lpstr>
      <vt:lpstr>25 ноября – 205 лет со дня рождения хирурга  Николая Ивановича Пирогова  (1810-1881)</vt:lpstr>
      <vt:lpstr>Презентация PowerPoint</vt:lpstr>
      <vt:lpstr>24 ноября – 285 лет со дня рождения полководца  Александра Васильевича Суворова  (1730-1800)</vt:lpstr>
      <vt:lpstr>28 ноября – 135 лет со дня рождения поэта Александра Александровича Блока  (1880-1921)</vt:lpstr>
      <vt:lpstr>Декабрь</vt:lpstr>
      <vt:lpstr>4 декабря – 190 лет со дня рождения поэта  Алексея Николаевича Плещеева (1825-1893)</vt:lpstr>
      <vt:lpstr>5 декабря – 200 лет со дня рождения русского поэта Афанасия Афанасьевича Фета  (1820–1892) </vt:lpstr>
      <vt:lpstr>10 декабря – 135 лет со дня рождения архитектора  Леонида Александровича Веснина  (1880-1933)</vt:lpstr>
      <vt:lpstr>13 декабря – 105 лет со дня рождения архитектора  Михаила Васильевича Посохина (1910-1989)</vt:lpstr>
      <vt:lpstr>Презентация PowerPoint</vt:lpstr>
      <vt:lpstr>25 декабря – 285 лет уличному освещению в Москве (1730)</vt:lpstr>
      <vt:lpstr>Музей «Огни Москвы» http://www.ognimos.ru/</vt:lpstr>
      <vt:lpstr>28 декабря – 130 лет со дня рождения советского художника  Владимира Евграфовича Татлина  (1885-1953)</vt:lpstr>
      <vt:lpstr>Московские события и личности без точной даты </vt:lpstr>
      <vt:lpstr>675 лет со времени рождения древнерусского иконописца  Феофана Грека (1340- после 1405)</vt:lpstr>
      <vt:lpstr>655 лет со времени основания  Андроникова монастыря (ок. 1360)</vt:lpstr>
      <vt:lpstr>645 лет со времени рождения древнерусского иконописца  Андрея Рублёва (ок.1370-1430)</vt:lpstr>
      <vt:lpstr>600 лет со времени рождения Великого князя московского Василия II Васильевича Тёмного (1415-1462)  </vt:lpstr>
      <vt:lpstr>595 лет со времени рождения итальянского архитектора  Аристотеля Фиораванти (ок. 1420- ок. 1486) </vt:lpstr>
      <vt:lpstr>Презентация PowerPoint</vt:lpstr>
      <vt:lpstr>565 лет со времени рождения итальянского архитектора Пьетро Антонио Сорари  (он же Пётр Фрязин) (после 1450-1493)</vt:lpstr>
      <vt:lpstr>575 лет со времени рождения древнерусского иконописца  Дионисия (ок. 1440 - после 1502)</vt:lpstr>
      <vt:lpstr>505 лет со времени рождения первопечатника Ивана Фёдорова (1510-1583)</vt:lpstr>
      <vt:lpstr>485 лет со времени рождения московского святителя Гермогена  (1530-1612)</vt:lpstr>
      <vt:lpstr>470 лет со времени рождения литейного мастера Андрея Чохова  (ок. 1545-1629)</vt:lpstr>
      <vt:lpstr>450 лет со времени завершения строительства храма Василия Блаженного  (Покрова на рву) (1560)</vt:lpstr>
      <vt:lpstr>Презентация PowerPoint</vt:lpstr>
      <vt:lpstr>345 лет со времени рождения учёного-энциклопедиста, сподвижника Петра I  Якова Вилимовича Брюса  (1670-1735)</vt:lpstr>
      <vt:lpstr>250 лет со времени рождения военачальника Петра Ивановича Багратиона  (1765-1812)</vt:lpstr>
      <vt:lpstr>240 лет со времени завершения строительства Дома союзов (Благородного собрания) (1775)</vt:lpstr>
      <vt:lpstr>190 лет со времени основания  Московского высшего художественно-промышленного училища  (Строгановского училища) (1825)</vt:lpstr>
      <vt:lpstr>150 лет со времени открытия  Оружейной палаты Московского Кремля (1865)</vt:lpstr>
      <vt:lpstr>150 лет со времени открытия  Московской сельскохозяйственной академии (до 1889 года – Петровская земледельческая и лесная академия) (1865)</vt:lpstr>
      <vt:lpstr>130 лет со времени открытия московской  частной русской оперы (1885) </vt:lpstr>
      <vt:lpstr>95 лет со времени создания Высших художественно-технических мастерских (ВХУТЕМАС) (1920)</vt:lpstr>
      <vt:lpstr>85 лет со времени основания  Московского театра кукол (1930)</vt:lpstr>
      <vt:lpstr>60 лет со времени начала строительства стадиона «Лужники» (1955)</vt:lpstr>
      <vt:lpstr>Юбилеи «московских» книг</vt:lpstr>
      <vt:lpstr>Презентация PowerPoint</vt:lpstr>
      <vt:lpstr>Презентация PowerPoint</vt:lpstr>
      <vt:lpstr>55 лет – журнал «Москва» опубликовал роман М.А.Булгакова «Мастер и Маргарита» (1966) 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Московский календарь - 2015</dc:title>
  <dc:creator>admin</dc:creator>
  <cp:lastModifiedBy>Мария Э. Далецкая</cp:lastModifiedBy>
  <cp:revision>116</cp:revision>
  <dcterms:created xsi:type="dcterms:W3CDTF">2014-08-20T03:16:18Z</dcterms:created>
  <dcterms:modified xsi:type="dcterms:W3CDTF">2014-09-22T11:49:35Z</dcterms:modified>
</cp:coreProperties>
</file>