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310" r:id="rId3"/>
    <p:sldId id="311" r:id="rId4"/>
    <p:sldId id="361" r:id="rId5"/>
    <p:sldId id="362" r:id="rId6"/>
    <p:sldId id="363" r:id="rId7"/>
    <p:sldId id="364" r:id="rId8"/>
    <p:sldId id="365" r:id="rId9"/>
    <p:sldId id="366" r:id="rId10"/>
    <p:sldId id="312" r:id="rId11"/>
    <p:sldId id="313" r:id="rId12"/>
    <p:sldId id="270" r:id="rId13"/>
    <p:sldId id="334" r:id="rId14"/>
    <p:sldId id="335" r:id="rId15"/>
    <p:sldId id="336" r:id="rId16"/>
    <p:sldId id="339" r:id="rId17"/>
    <p:sldId id="338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40" r:id="rId26"/>
    <p:sldId id="341" r:id="rId27"/>
    <p:sldId id="331" r:id="rId28"/>
    <p:sldId id="332" r:id="rId29"/>
    <p:sldId id="333" r:id="rId30"/>
    <p:sldId id="271" r:id="rId31"/>
    <p:sldId id="321" r:id="rId32"/>
    <p:sldId id="322" r:id="rId33"/>
    <p:sldId id="272" r:id="rId34"/>
    <p:sldId id="295" r:id="rId35"/>
    <p:sldId id="342" r:id="rId36"/>
    <p:sldId id="343" r:id="rId37"/>
    <p:sldId id="283" r:id="rId38"/>
    <p:sldId id="344" r:id="rId39"/>
    <p:sldId id="274" r:id="rId40"/>
    <p:sldId id="284" r:id="rId41"/>
    <p:sldId id="323" r:id="rId42"/>
    <p:sldId id="345" r:id="rId43"/>
    <p:sldId id="346" r:id="rId44"/>
    <p:sldId id="347" r:id="rId45"/>
    <p:sldId id="348" r:id="rId46"/>
    <p:sldId id="282" r:id="rId47"/>
    <p:sldId id="349" r:id="rId48"/>
    <p:sldId id="351" r:id="rId49"/>
    <p:sldId id="350" r:id="rId50"/>
    <p:sldId id="352" r:id="rId51"/>
    <p:sldId id="292" r:id="rId52"/>
    <p:sldId id="293" r:id="rId53"/>
    <p:sldId id="273" r:id="rId54"/>
    <p:sldId id="305" r:id="rId55"/>
    <p:sldId id="306" r:id="rId56"/>
    <p:sldId id="294" r:id="rId57"/>
    <p:sldId id="287" r:id="rId58"/>
    <p:sldId id="288" r:id="rId59"/>
    <p:sldId id="308" r:id="rId60"/>
    <p:sldId id="296" r:id="rId61"/>
    <p:sldId id="257" r:id="rId62"/>
    <p:sldId id="290" r:id="rId63"/>
    <p:sldId id="291" r:id="rId64"/>
    <p:sldId id="355" r:id="rId65"/>
    <p:sldId id="356" r:id="rId66"/>
    <p:sldId id="276" r:id="rId67"/>
    <p:sldId id="367" r:id="rId68"/>
    <p:sldId id="368" r:id="rId69"/>
    <p:sldId id="275" r:id="rId70"/>
    <p:sldId id="369" r:id="rId71"/>
    <p:sldId id="370" r:id="rId72"/>
    <p:sldId id="371" r:id="rId73"/>
    <p:sldId id="372" r:id="rId74"/>
    <p:sldId id="319" r:id="rId75"/>
    <p:sldId id="307" r:id="rId76"/>
    <p:sldId id="357" r:id="rId77"/>
    <p:sldId id="260" r:id="rId78"/>
    <p:sldId id="318" r:id="rId79"/>
    <p:sldId id="320" r:id="rId80"/>
    <p:sldId id="285" r:id="rId81"/>
    <p:sldId id="286" r:id="rId82"/>
    <p:sldId id="277" r:id="rId83"/>
    <p:sldId id="298" r:id="rId84"/>
    <p:sldId id="297" r:id="rId85"/>
    <p:sldId id="309" r:id="rId86"/>
    <p:sldId id="264" r:id="rId87"/>
    <p:sldId id="358" r:id="rId88"/>
    <p:sldId id="359" r:id="rId89"/>
    <p:sldId id="299" r:id="rId90"/>
    <p:sldId id="300" r:id="rId91"/>
    <p:sldId id="360" r:id="rId92"/>
    <p:sldId id="301" r:id="rId93"/>
    <p:sldId id="302" r:id="rId94"/>
    <p:sldId id="303" r:id="rId95"/>
    <p:sldId id="304" r:id="rId9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74659-ACDE-4116-8557-35DE68DACF12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DE817-5A56-4262-8D64-7F70F3151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10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FAAB-2678-4580-9BDF-C9973D6DC9BD}" type="datetime1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203A-18EC-492A-82AF-14788E3A467D}" type="datetime1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0DB7-CC54-4453-8828-03A297A5B4A9}" type="datetime1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A1F2-9FE3-476B-ABD5-4E02961449BA}" type="datetime1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4123-892B-40B8-A7B7-B45BC166851B}" type="datetime1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204B-4A86-4093-8C83-616B74F44EBE}" type="datetime1">
              <a:rPr lang="ru-RU" smtClean="0"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04D4-684C-4E1E-B2BD-429F00301429}" type="datetime1">
              <a:rPr lang="ru-RU" smtClean="0"/>
              <a:t>18.10.2016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A259-B6F1-4A4B-B6C2-F43879573E77}" type="datetime1">
              <a:rPr lang="ru-RU" smtClean="0"/>
              <a:t>18.10.2016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BA05-852B-4C03-BAFF-CAC65044D52C}" type="datetime1">
              <a:rPr lang="ru-RU" smtClean="0"/>
              <a:t>18.10.2016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ADF1-07E5-4190-89FB-19BB489ED8C0}" type="datetime1">
              <a:rPr lang="ru-RU" smtClean="0"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2F1-B4F2-4FEB-9E7D-0BAFEACD1F4A}" type="datetime1">
              <a:rPr lang="ru-RU" smtClean="0"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5FAC-BC9C-4118-BCF6-694DBEF2D514}" type="datetime1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18913-88BA-4474-892D-1D1BB0A352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fictionbook.ru/static/bookimages/00/59/01/00590112.bin.dir/h/i_011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dic.academic.ru/pictures/wiki/files/98/botkin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hyperlink" Target="http://www.knigirossii.ru/pictures/18/226/2299644_sbig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homepage.mac.com/oldtownman/USPics38/korolev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sk.ru/objectdata/CatalogUnitImpl/31143/Grigorev_11_Md.jpg" TargetMode="External"/><Relationship Id="rId2" Type="http://schemas.openxmlformats.org/officeDocument/2006/relationships/hyperlink" Target="http://arhikuzminki.narod.ru/grigoriev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fotki.yandex.ru/users/olgadon2/view/300506/?page=5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img0.liveinternet.ru/images/attach/c/0/52/226/52226381_bulgakovflorensky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hyperlink" Target="http://religion.russ.ru/pic/old/people/photo6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museum.ru/imgB.asp?1451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theoryandpractice.ru/system/seminars/images/16308/for_rectangle16308.jpg?1305193898" TargetMode="Externa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mg.lenta.ru/ireal/photo/2008/08/25/voentorg/2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eligovision.ru/pics/Leonidov02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pravmir.ru/wp-content/uploads/2010/05/baranovsky_.jpg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hyperlink" Target="http://best-party.ru/partner/data/userfiles/users/admin2/Image/news/2008/2(1)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c/St_Basils_Cathedral-500px.jpg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://i035.radikal.ru/1102/b6/e3c12c76c58a.jp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partak-fanclub.ru/fans/bomond/rozovski.jpg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&#1057;&#1087;&#1080;&#1089;&#1086;&#1082;_&#1086;&#1089;&#1086;&#1073;&#1086;_&#1086;&#1093;&#1088;&#1072;&#1085;&#1103;&#1077;&#1084;&#1099;&#1093;_&#1087;&#1088;&#1080;&#1088;&#1086;&#1076;&#1085;&#1099;&#1093;_&#1090;&#1077;&#1088;&#1088;&#1080;&#1090;&#1086;&#1088;&#1080;&#1081;_&#1052;&#1086;&#1089;&#1082;&#1074;&#1099;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sammler.ru/uploads/post-70-128889121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hyperlink" Target="http://www.stihi.ru/pics/2010/09/27/3181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fictionbook.ru/static/bookimages/00/10/43/00104375.bin.dir/h/i_155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i.sosedi-online.ru/image/22521/26079/26/dom-a-i-gertsena-xix-vek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hyperlink" Target="http://onfoot.ru/photos/mos/0/21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pravmir.ru/wp-content/uploads/2010/12/bella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reaktivist.ru/wp-content/uploads/2010/11/0f4a1d5pli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&#1057;&#1087;&#1080;&#1089;&#1086;&#1082;_&#1086;&#1089;&#1086;&#1073;&#1086;_&#1086;&#1093;&#1088;&#1072;&#1085;&#1103;&#1077;&#1084;&#1099;&#1093;_&#1087;&#1088;&#1080;&#1088;&#1086;&#1076;&#1085;&#1099;&#1093;_&#1090;&#1077;&#1088;&#1088;&#1080;&#1090;&#1086;&#1088;&#1080;&#1081;_&#1052;&#1086;&#1089;&#1082;&#1074;&#1099;" TargetMode="Externa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shkolazhizni.ru/img/content/i64/64016_or.jpg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foto.rambler.ru/preview/r/500x500/477694a4-3496-27ec-eb39-8ed1df0ee67d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hyperlink" Target="http://www.pravmir.ru/uploads/284-1-460.jpg" TargetMode="External"/><Relationship Id="rId4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history.sgu.ru/img/x1-116.jpg?q=rus_hist/img/x1-116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hyperlink" Target="http://www.rus-moneta.ru/galer/2897.jp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://en.rian.ru/images/16487/46/164874614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jpeg"/><Relationship Id="rId4" Type="http://schemas.openxmlformats.org/officeDocument/2006/relationships/hyperlink" Target="http://russian-artists.org/img/5.jpg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http://stengazzetta.ru/uploads/posts/2011-06/1308476442_5.jpg" TargetMode="Externa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Kremlin_star.jpg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jpeg"/><Relationship Id="rId5" Type="http://schemas.openxmlformats.org/officeDocument/2006/relationships/hyperlink" Target="http://ru.wikipedia.org/wiki/%D0%A4%D0%B0%D0%B9%D0%BB:%D0%9A%D1%80%D0%B5%D0%BC%D0%BB%D0%B5%D0%B2%D1%81%D0%BA%D0%B8%D0%B5_%D0%BE%D1%80%D0%BB%D1%8B_1935.jpg" TargetMode="External"/><Relationship Id="rId4" Type="http://schemas.openxmlformats.org/officeDocument/2006/relationships/image" Target="../media/image12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dbooks.ru/upload/iblock/60b/4114b.jpg" TargetMode="External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i071.radikal.ru/1101/78/c496e7566061.jpg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s-marshak.ru/books/b/b10/b10_02.jpg" TargetMode="External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hyperlink" Target="http://img-fotki.yandex.ru/get/5605/antiqsar.70/0_4eecd_542c715b_L.jpg" TargetMode="External"/><Relationship Id="rId4" Type="http://schemas.openxmlformats.org/officeDocument/2006/relationships/image" Target="../media/image14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agalleries.com/img/189143c.jpg" TargetMode="External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Московский календарь – 2017</a:t>
            </a:r>
            <a:br>
              <a:rPr lang="ru-RU" dirty="0" smtClean="0"/>
            </a:br>
            <a:r>
              <a:rPr lang="ru-RU" dirty="0" smtClean="0"/>
              <a:t>Избранное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4643446"/>
            <a:ext cx="7929618" cy="1643074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smtClean="0">
                <a:solidFill>
                  <a:srgbClr val="6F6F6F"/>
                </a:solidFill>
              </a:rPr>
              <a:t>Иллюстрации:</a:t>
            </a:r>
          </a:p>
          <a:p>
            <a:pPr algn="r"/>
            <a:r>
              <a:rPr lang="ru-RU" dirty="0" smtClean="0">
                <a:solidFill>
                  <a:srgbClr val="6F6F6F"/>
                </a:solidFill>
              </a:rPr>
              <a:t> архитектурные пейзажи </a:t>
            </a:r>
          </a:p>
          <a:p>
            <a:pPr algn="r"/>
            <a:r>
              <a:rPr lang="ru-RU" b="1" dirty="0" smtClean="0">
                <a:solidFill>
                  <a:srgbClr val="6F6F6F"/>
                </a:solidFill>
              </a:rPr>
              <a:t>Евгения </a:t>
            </a:r>
            <a:r>
              <a:rPr lang="ru-RU" b="1" dirty="0" smtClean="0">
                <a:solidFill>
                  <a:srgbClr val="6F6F6F"/>
                </a:solidFill>
              </a:rPr>
              <a:t>Константиновича</a:t>
            </a:r>
            <a:r>
              <a:rPr lang="en-US" b="1" dirty="0" smtClean="0">
                <a:solidFill>
                  <a:srgbClr val="6F6F6F"/>
                </a:solidFill>
              </a:rPr>
              <a:t> </a:t>
            </a:r>
            <a:r>
              <a:rPr lang="ru-RU" b="1" dirty="0" err="1" smtClean="0">
                <a:solidFill>
                  <a:srgbClr val="6F6F6F"/>
                </a:solidFill>
              </a:rPr>
              <a:t>Чивикова</a:t>
            </a:r>
            <a:r>
              <a:rPr lang="ru-RU" dirty="0" smtClean="0">
                <a:solidFill>
                  <a:srgbClr val="6F6F6F"/>
                </a:solidFill>
              </a:rPr>
              <a:t>: </a:t>
            </a:r>
          </a:p>
          <a:p>
            <a:pPr algn="r"/>
            <a:r>
              <a:rPr lang="ru-RU" dirty="0" smtClean="0">
                <a:solidFill>
                  <a:srgbClr val="6F6F6F"/>
                </a:solidFill>
              </a:rPr>
              <a:t>московские бульвары, церкви, храмы, ансамбли и площади Москвы см.: </a:t>
            </a:r>
            <a:r>
              <a:rPr lang="en-US" dirty="0" smtClean="0">
                <a:solidFill>
                  <a:srgbClr val="6F6F6F"/>
                </a:solidFill>
              </a:rPr>
              <a:t>http://www.chivikov-ek.narod.ru/</a:t>
            </a:r>
            <a:r>
              <a:rPr lang="ru-RU" dirty="0" smtClean="0">
                <a:solidFill>
                  <a:srgbClr val="6F6F6F"/>
                </a:solidFill>
              </a:rPr>
              <a:t>.</a:t>
            </a:r>
          </a:p>
          <a:p>
            <a:endParaRPr lang="ru-RU" dirty="0" smtClean="0">
              <a:solidFill>
                <a:srgbClr val="6F6F6F"/>
              </a:solidFill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Московский календарь 2017. Избранное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2017 – столетие </a:t>
            </a:r>
            <a:br>
              <a:rPr lang="ru-RU" dirty="0" smtClean="0"/>
            </a:br>
            <a:r>
              <a:rPr lang="ru-RU" dirty="0" smtClean="0"/>
              <a:t>Октябрьской революции (7.11.1917)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Октябрьская революция (полное официальное название в СССР — Великая Октябрьская социалистическая революция, </a:t>
            </a:r>
          </a:p>
          <a:p>
            <a:r>
              <a:rPr lang="ru-RU" dirty="0" smtClean="0"/>
              <a:t>иные названия: «октябрьский переворот», «Октябрьское </a:t>
            </a:r>
            <a:r>
              <a:rPr lang="ru-RU" dirty="0" smtClean="0"/>
              <a:t>вооружённое </a:t>
            </a:r>
            <a:r>
              <a:rPr lang="ru-RU" dirty="0" smtClean="0"/>
              <a:t>восстание», «большевистский переворот»)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570829"/>
            <a:ext cx="4038600" cy="258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Революционная Москва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3647356" cy="242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00496" y="4214818"/>
            <a:ext cx="4038600" cy="242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1995551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214422"/>
            <a:ext cx="4176533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ЯНВАРЬ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9418" y="928670"/>
            <a:ext cx="359598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0418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Замечательные москвичи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981200"/>
            <a:ext cx="3810000" cy="41148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6 января - </a:t>
            </a:r>
            <a:r>
              <a:rPr lang="ru-RU" sz="2400" b="1" dirty="0" smtClean="0"/>
              <a:t>135 лет </a:t>
            </a:r>
          </a:p>
          <a:p>
            <a:pPr eaLnBrk="1" hangingPunct="1"/>
            <a:r>
              <a:rPr lang="ru-RU" sz="2400" dirty="0" smtClean="0"/>
              <a:t>со дня рождения композитора, пианиста </a:t>
            </a:r>
          </a:p>
          <a:p>
            <a:pPr eaLnBrk="1" hangingPunct="1"/>
            <a:r>
              <a:rPr lang="ru-RU" sz="2400" b="1" dirty="0" smtClean="0"/>
              <a:t>Александра Николаевича Скрябина </a:t>
            </a:r>
          </a:p>
          <a:p>
            <a:pPr eaLnBrk="1" hangingPunct="1"/>
            <a:r>
              <a:rPr lang="ru-RU" sz="2400" dirty="0" smtClean="0"/>
              <a:t>(1882-1915)</a:t>
            </a:r>
            <a:br>
              <a:rPr lang="ru-RU" sz="2400" dirty="0" smtClean="0"/>
            </a:br>
            <a:r>
              <a:rPr lang="ru-RU" sz="2400" dirty="0" smtClean="0"/>
              <a:t>В 1922 году его квартира превращена в музей</a:t>
            </a:r>
          </a:p>
        </p:txBody>
      </p:sp>
      <p:pic>
        <p:nvPicPr>
          <p:cNvPr id="60423" name="Picture 7" descr="Картинка 9 из 112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571612"/>
            <a:ext cx="2895600" cy="3810000"/>
          </a:xfrm>
          <a:prstGeom prst="rect">
            <a:avLst/>
          </a:prstGeom>
          <a:noFill/>
        </p:spPr>
      </p:pic>
      <p:pic>
        <p:nvPicPr>
          <p:cNvPr id="60425" name="Picture 9" descr="i?id=75794339-68-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786058"/>
            <a:ext cx="1344612" cy="1912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203781" name="Picture 5" descr="1_12861769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052513"/>
            <a:ext cx="5667375" cy="4248150"/>
          </a:xfrm>
          <a:prstGeom prst="rect">
            <a:avLst/>
          </a:prstGeom>
          <a:noFill/>
        </p:spPr>
      </p:pic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2176463" y="5465763"/>
            <a:ext cx="4014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Дом-музей А.Н.Скрябина на Арбате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r>
              <a:rPr lang="ru-RU" smtClean="0"/>
              <a:t>Замечательные москвичи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3810000" cy="4114800"/>
          </a:xfrm>
        </p:spPr>
        <p:txBody>
          <a:bodyPr/>
          <a:lstStyle/>
          <a:p>
            <a:r>
              <a:rPr lang="ru-RU" sz="2400" dirty="0" smtClean="0"/>
              <a:t>8 января – </a:t>
            </a:r>
          </a:p>
          <a:p>
            <a:r>
              <a:rPr lang="ru-RU" sz="2400" b="1" dirty="0" smtClean="0"/>
              <a:t>205 лет </a:t>
            </a:r>
            <a:r>
              <a:rPr lang="ru-RU" sz="2400" dirty="0" smtClean="0"/>
              <a:t>со дня рождения </a:t>
            </a:r>
          </a:p>
          <a:p>
            <a:r>
              <a:rPr lang="ru-RU" sz="2400" dirty="0" smtClean="0"/>
              <a:t>критика, мецената</a:t>
            </a:r>
          </a:p>
          <a:p>
            <a:r>
              <a:rPr lang="ru-RU" sz="2400" b="1" dirty="0" smtClean="0"/>
              <a:t>Василия Петровича Боткина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(1812-1869)</a:t>
            </a:r>
          </a:p>
        </p:txBody>
      </p:sp>
      <p:pic>
        <p:nvPicPr>
          <p:cNvPr id="240647" name="Picture 7" descr="Картинка 2 из 14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916113"/>
            <a:ext cx="2762250" cy="3810000"/>
          </a:xfrm>
          <a:prstGeom prst="rect">
            <a:avLst/>
          </a:prstGeom>
          <a:noFill/>
        </p:spPr>
      </p:pic>
      <p:pic>
        <p:nvPicPr>
          <p:cNvPr id="240649" name="Picture 9" descr="Картинка 18 из 14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643050"/>
            <a:ext cx="1841500" cy="2659063"/>
          </a:xfrm>
          <a:prstGeom prst="rect">
            <a:avLst/>
          </a:prstGeom>
          <a:noFill/>
        </p:spPr>
      </p:pic>
      <p:pic>
        <p:nvPicPr>
          <p:cNvPr id="240651" name="Picture 11" descr="6159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8538" y="4221163"/>
            <a:ext cx="1447800" cy="199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242693" name="Picture 5" descr="1912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4752975" cy="3159125"/>
          </a:xfrm>
          <a:prstGeom prst="rect">
            <a:avLst/>
          </a:prstGeom>
          <a:noFill/>
        </p:spPr>
      </p:pic>
      <p:sp>
        <p:nvSpPr>
          <p:cNvPr id="242698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908050"/>
            <a:ext cx="3810000" cy="5187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dirty="0" err="1" smtClean="0"/>
              <a:t>Петроверигский</a:t>
            </a:r>
            <a:r>
              <a:rPr lang="ru-RU" sz="2000" dirty="0" smtClean="0"/>
              <a:t> переулок, находящийся в самом сердце Москвы, в Китай-городе, получил своё название от храма "Поклонения честным веригам святого апостола Петра", престол которого был освящен в память "чудесного </a:t>
            </a:r>
            <a:r>
              <a:rPr lang="ru-RU" sz="2000" dirty="0" err="1" smtClean="0"/>
              <a:t>спадения</a:t>
            </a:r>
            <a:r>
              <a:rPr lang="ru-RU" sz="2000" dirty="0" smtClean="0"/>
              <a:t> вериг" (оков) апостола Петра, но знаменит он тем, что в </a:t>
            </a:r>
            <a:r>
              <a:rPr lang="ru-RU" sz="2000" dirty="0" smtClean="0"/>
              <a:t>нём </a:t>
            </a:r>
            <a:r>
              <a:rPr lang="ru-RU" sz="2000" dirty="0" smtClean="0"/>
              <a:t>расположена, в доме № 4, старинная московская усадьба, памятник истории и архитектуры, известная как «Дом Боткиных», и являющаяся крупнейшим литературным памятником Москвы 19 века.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Замечательные москвичи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3810000" cy="41148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12 января – </a:t>
            </a:r>
          </a:p>
          <a:p>
            <a:pPr eaLnBrk="1" hangingPunct="1"/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</a:t>
            </a:r>
          </a:p>
          <a:p>
            <a:pPr eaLnBrk="1" hangingPunct="1"/>
            <a:r>
              <a:rPr lang="ru-RU" sz="2400" dirty="0" smtClean="0"/>
              <a:t>учёного, конструктора ракетно-космических систем</a:t>
            </a:r>
          </a:p>
          <a:p>
            <a:pPr eaLnBrk="1" hangingPunct="1"/>
            <a:r>
              <a:rPr lang="ru-RU" sz="2400" b="1" dirty="0" smtClean="0"/>
              <a:t>Сергея Павловича Королёва</a:t>
            </a:r>
            <a:r>
              <a:rPr lang="ru-RU" sz="2400" dirty="0" smtClean="0"/>
              <a:t> </a:t>
            </a:r>
          </a:p>
          <a:p>
            <a:pPr eaLnBrk="1" hangingPunct="1"/>
            <a:r>
              <a:rPr lang="ru-RU" sz="2400" dirty="0" smtClean="0"/>
              <a:t>(1907-1956)</a:t>
            </a:r>
          </a:p>
        </p:txBody>
      </p:sp>
      <p:pic>
        <p:nvPicPr>
          <p:cNvPr id="211972" name="Picture 4" descr="Картинка 17 из 2188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4512" y="1285860"/>
            <a:ext cx="2117890" cy="2714644"/>
          </a:xfrm>
          <a:prstGeom prst="rect">
            <a:avLst/>
          </a:prstGeom>
          <a:noFill/>
        </p:spPr>
      </p:pic>
      <p:pic>
        <p:nvPicPr>
          <p:cNvPr id="211973" name="Picture 5" descr="1295255127_big_f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714752"/>
            <a:ext cx="3384550" cy="2060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/>
              <a:t>Московские зодчие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35843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57200" y="3857628"/>
            <a:ext cx="4038600" cy="2268535"/>
          </a:xfrm>
        </p:spPr>
        <p:txBody>
          <a:bodyPr>
            <a:normAutofit fontScale="70000" lnSpcReduction="20000"/>
          </a:bodyPr>
          <a:lstStyle/>
          <a:p>
            <a:r>
              <a:rPr lang="ru-RU" sz="2400" dirty="0" smtClean="0"/>
              <a:t>21 января – </a:t>
            </a:r>
            <a:r>
              <a:rPr lang="ru-RU" sz="2400" b="1" dirty="0" smtClean="0"/>
              <a:t>235 лет</a:t>
            </a:r>
          </a:p>
          <a:p>
            <a:r>
              <a:rPr lang="ru-RU" sz="2400" dirty="0" smtClean="0"/>
              <a:t>со дня рождения архитектора </a:t>
            </a:r>
          </a:p>
          <a:p>
            <a:r>
              <a:rPr lang="ru-RU" sz="2400" b="1" dirty="0" smtClean="0"/>
              <a:t>Афанасия Григорьевича Григорьева</a:t>
            </a:r>
          </a:p>
          <a:p>
            <a:r>
              <a:rPr lang="ru-RU" sz="2400" dirty="0" smtClean="0"/>
              <a:t> (1782-1868)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hlinkClick r:id="rId2"/>
              </a:rPr>
              <a:t>http://arhikuzminki.narod.ru/grigoriev.html</a:t>
            </a: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Особняк Григорьева в Москве, спроектированный им же</a:t>
            </a:r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Воспитательный дом</a:t>
            </a:r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Павловская больница</a:t>
            </a:r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Церковь Большого Вознесения</a:t>
            </a:r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Дворец графов Разумовских на Гороховом поле</a:t>
            </a:r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Церковь Троицы в Вишняках</a:t>
            </a:r>
          </a:p>
          <a:p>
            <a:pPr>
              <a:lnSpc>
                <a:spcPct val="90000"/>
              </a:lnSpc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35844" name="Picture 8" descr="Картинка 1 из 10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66"/>
            <a:ext cx="228030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36868" name="Picture 5" descr="domg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572560" cy="670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решению ООН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2017 - Международный год </a:t>
            </a:r>
            <a:r>
              <a:rPr lang="ru-RU" b="1" dirty="0" smtClean="0"/>
              <a:t>туризма</a:t>
            </a:r>
          </a:p>
          <a:p>
            <a:pPr>
              <a:buNone/>
            </a:pPr>
            <a:r>
              <a:rPr lang="ru-RU" b="1" dirty="0" smtClean="0"/>
              <a:t>                 </a:t>
            </a:r>
            <a:r>
              <a:rPr lang="ru-RU" dirty="0" smtClean="0"/>
              <a:t> в интересах устойчивого развития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786058"/>
            <a:ext cx="5329246" cy="355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37892" name="Picture 5" descr="vosd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8522076" cy="49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38914" name="Picture 5" descr="pavl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963"/>
            <a:ext cx="9144000" cy="677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39940" name="Picture 5" descr="zbvm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8497888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40964" name="Picture 5" descr="dom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549275"/>
            <a:ext cx="54927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41986" name="Picture 7" descr="0_495d9_e21ecddb_XL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88913"/>
            <a:ext cx="6624637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Замечательные москвичи</a:t>
            </a:r>
          </a:p>
        </p:txBody>
      </p:sp>
      <p:sp>
        <p:nvSpPr>
          <p:cNvPr id="61443" name="Содержимое 3"/>
          <p:cNvSpPr>
            <a:spLocks noGrp="1"/>
          </p:cNvSpPr>
          <p:nvPr>
            <p:ph sz="half" idx="1"/>
          </p:nvPr>
        </p:nvSpPr>
        <p:spPr>
          <a:xfrm>
            <a:off x="41920" y="1981200"/>
            <a:ext cx="3810000" cy="41148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22 января – </a:t>
            </a:r>
            <a:r>
              <a:rPr lang="ru-RU" sz="2000" b="1" dirty="0" smtClean="0"/>
              <a:t>130 лет </a:t>
            </a:r>
            <a:r>
              <a:rPr lang="ru-RU" sz="2000" dirty="0" smtClean="0"/>
              <a:t>со дня рождения учёного, философа, </a:t>
            </a:r>
            <a:r>
              <a:rPr lang="ru-RU" sz="2000" dirty="0" err="1" smtClean="0"/>
              <a:t>новомученика</a:t>
            </a:r>
            <a:endParaRPr lang="ru-RU" sz="2000" dirty="0" smtClean="0"/>
          </a:p>
          <a:p>
            <a:r>
              <a:rPr lang="ru-RU" sz="2000" b="1" dirty="0" smtClean="0"/>
              <a:t>Павла Александровича Флоренского </a:t>
            </a:r>
          </a:p>
          <a:p>
            <a:r>
              <a:rPr lang="ru-RU" sz="2000" dirty="0" smtClean="0"/>
              <a:t>(1882-1937)</a:t>
            </a:r>
          </a:p>
          <a:p>
            <a:endParaRPr lang="ru-RU" sz="2000" dirty="0" smtClean="0"/>
          </a:p>
          <a:p>
            <a:r>
              <a:rPr lang="ru-RU" sz="2000" dirty="0" smtClean="0"/>
              <a:t>В его квартире в 90-е годы создан музей</a:t>
            </a:r>
          </a:p>
        </p:txBody>
      </p:sp>
      <p:pic>
        <p:nvPicPr>
          <p:cNvPr id="61447" name="Picture 7" descr="f52dc39df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628775"/>
            <a:ext cx="3371850" cy="507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204806" name="Picture 6" descr="Картинка 26 из 146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3790950" cy="3810000"/>
          </a:xfrm>
          <a:prstGeom prst="rect">
            <a:avLst/>
          </a:prstGeom>
          <a:noFill/>
        </p:spPr>
      </p:pic>
      <p:pic>
        <p:nvPicPr>
          <p:cNvPr id="204808" name="Picture 8" descr="photo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500042"/>
            <a:ext cx="219075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/>
              <a:t>Московские зодчие </a:t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20" y="1981200"/>
            <a:ext cx="3810000" cy="4114800"/>
          </a:xfrm>
        </p:spPr>
        <p:txBody>
          <a:bodyPr/>
          <a:lstStyle/>
          <a:p>
            <a:r>
              <a:rPr lang="ru-RU" sz="2400" dirty="0" smtClean="0"/>
              <a:t>22 января – </a:t>
            </a:r>
          </a:p>
          <a:p>
            <a:r>
              <a:rPr lang="ru-RU" sz="2400" dirty="0" smtClean="0"/>
              <a:t>110 лет со дня рождения архитектора </a:t>
            </a:r>
          </a:p>
          <a:p>
            <a:r>
              <a:rPr lang="ru-RU" sz="2400" b="1" dirty="0" smtClean="0"/>
              <a:t>Иван Ильич Леонидов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(1902-1959)</a:t>
            </a:r>
          </a:p>
        </p:txBody>
      </p:sp>
      <p:pic>
        <p:nvPicPr>
          <p:cNvPr id="43013" name="Picture 9" descr="Картинка 2 из 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0"/>
            <a:ext cx="220345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1" descr="Архитектор ИВАН ИЛЬИЧ ЛЕОНИД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14818"/>
            <a:ext cx="2500298" cy="187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7" descr="Картинка 4 из 198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357562"/>
            <a:ext cx="4191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44034" name="Picture 5" descr="Иван%20Леонидов-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643182"/>
            <a:ext cx="29432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7" descr="Картинка 5 из 6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00438"/>
            <a:ext cx="4149748" cy="281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357166"/>
            <a:ext cx="20955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dirty="0" smtClean="0"/>
              <a:t>Московский календарь 2017. Избранное</a:t>
            </a:r>
            <a:endParaRPr lang="ru-RU" dirty="0"/>
          </a:p>
        </p:txBody>
      </p:sp>
      <p:sp>
        <p:nvSpPr>
          <p:cNvPr id="45058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87450" y="4149725"/>
            <a:ext cx="7056438" cy="2235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Главный </a:t>
            </a:r>
            <a:r>
              <a:rPr lang="ru-RU" sz="1800" dirty="0" smtClean="0"/>
              <a:t>проект всей жизни Ивана Леонидова, над которым архитектор трудился до последних дней жизни, – это великолепный «Город Солнца». Замысел «Города Солнца» возник у Леонидова </a:t>
            </a:r>
            <a:r>
              <a:rPr lang="ru-RU" sz="1800" dirty="0" smtClean="0"/>
              <a:t>ещё </a:t>
            </a:r>
            <a:r>
              <a:rPr lang="ru-RU" sz="1800" dirty="0" smtClean="0"/>
              <a:t>до начала </a:t>
            </a:r>
            <a:r>
              <a:rPr lang="ru-RU" sz="1800" dirty="0" smtClean="0"/>
              <a:t>Второй </a:t>
            </a:r>
            <a:r>
              <a:rPr lang="ru-RU" sz="1800" dirty="0" smtClean="0"/>
              <a:t>мировой войны и объединил в себе два главных проекта его жизни – Институт Ленина и здание </a:t>
            </a:r>
            <a:r>
              <a:rPr lang="ru-RU" sz="1800" dirty="0" err="1" smtClean="0"/>
              <a:t>Наркомтяжпрома</a:t>
            </a:r>
            <a:r>
              <a:rPr lang="ru-RU" sz="1800" dirty="0" smtClean="0"/>
              <a:t>. «Город Солнца» так и не был </a:t>
            </a:r>
            <a:r>
              <a:rPr lang="ru-RU" sz="1800" dirty="0" smtClean="0"/>
              <a:t>воплощён </a:t>
            </a:r>
            <a:r>
              <a:rPr lang="ru-RU" sz="1800" dirty="0" smtClean="0"/>
              <a:t>в жизнь, однако его эскизы представляют все новаторские замыслы Леонидова и служат образцом для подражания для многих великих архитекторов XX и XXI веков.</a:t>
            </a:r>
          </a:p>
        </p:txBody>
      </p:sp>
      <p:pic>
        <p:nvPicPr>
          <p:cNvPr id="45059" name="Picture 5" descr="Картинка 12 из 6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836613"/>
            <a:ext cx="50768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2017</a:t>
            </a:r>
            <a:r>
              <a:rPr lang="ru-RU" sz="3600" dirty="0" smtClean="0"/>
              <a:t> год в России объявили </a:t>
            </a:r>
            <a:br>
              <a:rPr lang="ru-RU" sz="3600" dirty="0" smtClean="0"/>
            </a:br>
            <a:r>
              <a:rPr lang="ru-RU" sz="3600" b="1" dirty="0" smtClean="0"/>
              <a:t>Годом экологии </a:t>
            </a:r>
            <a:r>
              <a:rPr lang="ru-RU" sz="3600" dirty="0" smtClean="0"/>
              <a:t>и </a:t>
            </a:r>
            <a:r>
              <a:rPr lang="ru-RU" sz="3600" b="1" dirty="0" smtClean="0"/>
              <a:t>особо охраняемых природных территорий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714620"/>
            <a:ext cx="4038600" cy="26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428868"/>
            <a:ext cx="2928958" cy="354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ФЕВРАЛЬ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1" y="1714488"/>
            <a:ext cx="6503235" cy="431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Московские зодчие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58371" name="Содержимое 2"/>
          <p:cNvSpPr>
            <a:spLocks noGrp="1"/>
          </p:cNvSpPr>
          <p:nvPr>
            <p:ph sz="half" idx="1"/>
          </p:nvPr>
        </p:nvSpPr>
        <p:spPr>
          <a:xfrm>
            <a:off x="0" y="1785925"/>
            <a:ext cx="3810000" cy="4310075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/>
              <a:t>9 февраля – </a:t>
            </a:r>
            <a:r>
              <a:rPr lang="ru-RU" sz="2400" b="1" dirty="0" smtClean="0"/>
              <a:t>125 лет </a:t>
            </a:r>
          </a:p>
          <a:p>
            <a:r>
              <a:rPr lang="ru-RU" sz="2400" dirty="0" smtClean="0"/>
              <a:t>со дня рождения</a:t>
            </a:r>
          </a:p>
          <a:p>
            <a:r>
              <a:rPr lang="ru-RU" sz="2400" b="1" dirty="0" smtClean="0"/>
              <a:t>Петра Дмитриевича Барановского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(1892-1984) </a:t>
            </a:r>
          </a:p>
          <a:p>
            <a:r>
              <a:rPr lang="ru-RU" sz="2400" dirty="0" smtClean="0"/>
              <a:t>архитектора, реставратора памятников древнерусского зодчества.</a:t>
            </a:r>
          </a:p>
        </p:txBody>
      </p:sp>
      <p:sp>
        <p:nvSpPr>
          <p:cNvPr id="58372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4000504"/>
            <a:ext cx="3810000" cy="209549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Коломенское</a:t>
            </a:r>
          </a:p>
          <a:p>
            <a:r>
              <a:rPr lang="ru-RU" dirty="0" smtClean="0"/>
              <a:t>Казанский собор на Красной площади</a:t>
            </a:r>
          </a:p>
          <a:p>
            <a:r>
              <a:rPr lang="ru-RU" dirty="0" smtClean="0"/>
              <a:t>Храм Василия Блаженного на Красной площади</a:t>
            </a:r>
          </a:p>
        </p:txBody>
      </p:sp>
      <p:pic>
        <p:nvPicPr>
          <p:cNvPr id="58375" name="Picture 7" descr="Картинка 1 из 29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428736"/>
            <a:ext cx="2928958" cy="2043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174085" name="Picture 5" descr="2(1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549275"/>
            <a:ext cx="3960812" cy="2970213"/>
          </a:xfrm>
          <a:prstGeom prst="rect">
            <a:avLst/>
          </a:prstGeom>
          <a:noFill/>
        </p:spPr>
      </p:pic>
      <p:pic>
        <p:nvPicPr>
          <p:cNvPr id="174087" name="Picture 7" descr="Картинка 5 из 43578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557338"/>
            <a:ext cx="3067050" cy="3810000"/>
          </a:xfrm>
          <a:prstGeom prst="rect">
            <a:avLst/>
          </a:prstGeom>
          <a:noFill/>
        </p:spPr>
      </p:pic>
      <p:pic>
        <p:nvPicPr>
          <p:cNvPr id="174089" name="Picture 9" descr="Картинка 6 из 16575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3716338"/>
            <a:ext cx="2365375" cy="298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МАРТ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8792369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Московские памятники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20" y="1981200"/>
            <a:ext cx="4386064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smtClean="0"/>
              <a:t>2 марта 1952 года, 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к столетию со дня смерти </a:t>
            </a:r>
            <a:r>
              <a:rPr lang="ru-RU" smtClean="0"/>
              <a:t>Н.В.Гоголя</a:t>
            </a:r>
            <a:r>
              <a:rPr lang="ru-RU" dirty="0" smtClean="0"/>
              <a:t>, в начале Гоголевского бульвара воздвигнут памятник писателю (скульптор </a:t>
            </a:r>
            <a:r>
              <a:rPr lang="ru-RU" dirty="0" smtClean="0"/>
              <a:t>Н.В. Томский</a:t>
            </a:r>
            <a:r>
              <a:rPr lang="ru-RU" dirty="0" smtClean="0"/>
              <a:t>, архитектор </a:t>
            </a:r>
            <a:r>
              <a:rPr lang="ru-RU" dirty="0" err="1" smtClean="0"/>
              <a:t>Л.Г.Голубовский</a:t>
            </a:r>
            <a:r>
              <a:rPr lang="ru-RU" dirty="0" smtClean="0"/>
              <a:t>)</a:t>
            </a:r>
          </a:p>
        </p:txBody>
      </p:sp>
      <p:pic>
        <p:nvPicPr>
          <p:cNvPr id="32773" name="Picture 5" descr="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357298"/>
            <a:ext cx="286385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2466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Замечательные москвичи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29170" y="1981200"/>
            <a:ext cx="281463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dirty="0" smtClean="0"/>
              <a:t>20 марта –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/>
              <a:t>120 лет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/>
              <a:t>со дня рождения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/>
              <a:t>актрисы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err="1" smtClean="0"/>
              <a:t>Цецилии</a:t>
            </a:r>
            <a:r>
              <a:rPr lang="ru-RU" sz="2400" b="1" dirty="0" smtClean="0"/>
              <a:t> Львовны Мансуровой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/>
              <a:t> </a:t>
            </a:r>
            <a:r>
              <a:rPr lang="ru-RU" sz="2400" dirty="0" smtClean="0"/>
              <a:t>(1897-1976 </a:t>
            </a:r>
            <a:r>
              <a:rPr lang="ru-RU" sz="2000" dirty="0" smtClean="0"/>
              <a:t>)</a:t>
            </a:r>
          </a:p>
        </p:txBody>
      </p:sp>
      <p:pic>
        <p:nvPicPr>
          <p:cNvPr id="62469" name="Picture 4" descr="160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000240"/>
            <a:ext cx="242887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5" descr="mansurova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4143375"/>
            <a:ext cx="289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3490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5102225" y="714375"/>
            <a:ext cx="3255963" cy="5411788"/>
          </a:xfrm>
        </p:spPr>
        <p:txBody>
          <a:bodyPr/>
          <a:lstStyle/>
          <a:p>
            <a:r>
              <a:rPr lang="ru-RU" sz="2000" dirty="0" smtClean="0"/>
              <a:t>Настоящая фамилия - </a:t>
            </a:r>
            <a:r>
              <a:rPr lang="ru-RU" sz="2000" dirty="0" err="1" smtClean="0"/>
              <a:t>Воллерштейн</a:t>
            </a:r>
            <a:r>
              <a:rPr lang="ru-RU" sz="2000" dirty="0" smtClean="0"/>
              <a:t>. Родилась 8 (20) марта 1897 г. в Москве, в семье инженера. В 1919 г. окончила юридический факультет Киевского университета. С 1919 г. студентка, затем артистка Студии Евгения Вахтангова ("</a:t>
            </a:r>
            <a:r>
              <a:rPr lang="ru-RU" sz="2000" dirty="0" err="1" smtClean="0"/>
              <a:t>Мансуровская</a:t>
            </a:r>
            <a:r>
              <a:rPr lang="ru-RU" sz="2000" dirty="0" smtClean="0"/>
              <a:t> студия", по названию переулка, где она находилась; отсюда — сценический псевдоним актрисы) </a:t>
            </a:r>
          </a:p>
          <a:p>
            <a:endParaRPr lang="ru-RU" sz="2000" dirty="0" smtClean="0"/>
          </a:p>
        </p:txBody>
      </p:sp>
      <p:pic>
        <p:nvPicPr>
          <p:cNvPr id="63491" name="Picture 6" descr="291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1500188"/>
            <a:ext cx="4000500" cy="2828925"/>
          </a:xfrm>
          <a:noFill/>
        </p:spPr>
      </p:pic>
      <p:sp>
        <p:nvSpPr>
          <p:cNvPr id="63492" name="TextBox 7"/>
          <p:cNvSpPr txBox="1">
            <a:spLocks noChangeArrowheads="1"/>
          </p:cNvSpPr>
          <p:nvPr/>
        </p:nvSpPr>
        <p:spPr bwMode="auto">
          <a:xfrm>
            <a:off x="642938" y="4500563"/>
            <a:ext cx="276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Мансуровский переулок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АПРЕЛЬ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071678"/>
            <a:ext cx="47625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Замечательные москвичи</a:t>
            </a:r>
          </a:p>
        </p:txBody>
      </p:sp>
      <p:sp>
        <p:nvSpPr>
          <p:cNvPr id="20890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20" y="1981200"/>
            <a:ext cx="3810000" cy="28159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dirty="0" smtClean="0"/>
              <a:t>3 апреля – </a:t>
            </a:r>
          </a:p>
          <a:p>
            <a:pPr>
              <a:lnSpc>
                <a:spcPct val="90000"/>
              </a:lnSpc>
            </a:pPr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режиссёра и драматурга</a:t>
            </a:r>
          </a:p>
          <a:p>
            <a:pPr>
              <a:lnSpc>
                <a:spcPct val="90000"/>
              </a:lnSpc>
            </a:pPr>
            <a:r>
              <a:rPr lang="ru-RU" sz="2400" b="1" dirty="0" smtClean="0"/>
              <a:t>Марка Григорьевича Розовского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(1937)</a:t>
            </a:r>
          </a:p>
        </p:txBody>
      </p:sp>
      <p:pic>
        <p:nvPicPr>
          <p:cNvPr id="208903" name="Picture 7" descr="Картинка 8 из 175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643050"/>
            <a:ext cx="4681538" cy="3725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5786" y="609600"/>
            <a:ext cx="6986614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200" b="1" dirty="0" smtClean="0"/>
              <a:t>870 лет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со времени первого упоминания</a:t>
            </a:r>
            <a:br>
              <a:rPr lang="ru-RU" sz="3200" dirty="0" smtClean="0"/>
            </a:br>
            <a:r>
              <a:rPr lang="ru-RU" sz="3200" dirty="0" smtClean="0"/>
              <a:t> о МОСКВЕ (4 апреля 1147)</a:t>
            </a:r>
          </a:p>
        </p:txBody>
      </p:sp>
      <p:sp>
        <p:nvSpPr>
          <p:cNvPr id="6147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3743" y="3860800"/>
            <a:ext cx="5940425" cy="2809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kumimoji="1" lang="ru-RU" sz="2400" i="1" dirty="0" smtClean="0"/>
              <a:t>Первое упоминание о Москве в летописи. Встреча суздальского князя Юрия Владимировича Долгорукого с князем Святославом </a:t>
            </a:r>
            <a:r>
              <a:rPr kumimoji="1" lang="ru-RU" sz="2400" i="1" dirty="0" err="1" smtClean="0"/>
              <a:t>Ольговичем</a:t>
            </a:r>
            <a:r>
              <a:rPr kumimoji="1" lang="ru-RU" sz="2400" i="1" dirty="0" smtClean="0"/>
              <a:t> 4 апреля 1147 года в Москве.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kumimoji="1" lang="ru-RU" sz="2400" i="1" dirty="0" smtClean="0"/>
              <a:t>Миниатюра летописного свода XVI в.</a:t>
            </a:r>
          </a:p>
          <a:p>
            <a:pPr eaLnBrk="1" hangingPunct="1"/>
            <a:endParaRPr lang="ru-RU" sz="2400" dirty="0" smtClean="0"/>
          </a:p>
        </p:txBody>
      </p:sp>
      <p:pic>
        <p:nvPicPr>
          <p:cNvPr id="6148" name="Picture 7" descr="Первое упоминание о Москве в летописи. Встреча суздальского князя Юрия Владимировича Долгорукого с князем Святославом Ольговичем 4 апреля 1147 в Москв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357298"/>
            <a:ext cx="28987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Экология Москвы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9144000" cy="111442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https://ru.wikipedia.org/wiki/</a:t>
            </a:r>
            <a:r>
              <a:rPr lang="ru-RU" dirty="0" err="1" smtClean="0">
                <a:hlinkClick r:id="rId2"/>
              </a:rPr>
              <a:t>Список_особо_охраняемых_природных_территорий_Москвы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596" y="2571744"/>
            <a:ext cx="8258204" cy="3554419"/>
          </a:xfrm>
        </p:spPr>
        <p:txBody>
          <a:bodyPr/>
          <a:lstStyle/>
          <a:p>
            <a:r>
              <a:rPr lang="ru-RU" b="1" dirty="0" smtClean="0"/>
              <a:t>Национальные парки</a:t>
            </a:r>
            <a:r>
              <a:rPr lang="ru-RU" dirty="0" smtClean="0"/>
              <a:t>: Лосиный остров</a:t>
            </a:r>
          </a:p>
          <a:p>
            <a:r>
              <a:rPr lang="ru-RU" b="1" dirty="0" smtClean="0"/>
              <a:t>Природно-исторические парки</a:t>
            </a:r>
            <a:r>
              <a:rPr lang="ru-RU" dirty="0" smtClean="0"/>
              <a:t>: Природный парк «Тушинский»; </a:t>
            </a:r>
            <a:r>
              <a:rPr lang="ru-RU" dirty="0" err="1" smtClean="0"/>
              <a:t>Покровское-Стрешнево</a:t>
            </a:r>
            <a:r>
              <a:rPr lang="ru-RU" dirty="0" smtClean="0"/>
              <a:t>; Останкино; Измайловский парк; Царицыно; </a:t>
            </a:r>
            <a:r>
              <a:rPr lang="ru-RU" dirty="0" err="1" smtClean="0"/>
              <a:t>Битцевский</a:t>
            </a:r>
            <a:r>
              <a:rPr lang="ru-RU" dirty="0" smtClean="0"/>
              <a:t> лес; Москворецкий; </a:t>
            </a:r>
            <a:r>
              <a:rPr lang="ru-RU" dirty="0" err="1" smtClean="0"/>
              <a:t>Косинский</a:t>
            </a:r>
            <a:r>
              <a:rPr lang="ru-RU" dirty="0" smtClean="0"/>
              <a:t>; </a:t>
            </a:r>
            <a:r>
              <a:rPr lang="ru-RU" dirty="0" err="1" smtClean="0"/>
              <a:t>Кузьминки-Люблино</a:t>
            </a:r>
            <a:r>
              <a:rPr lang="ru-RU" dirty="0" smtClean="0"/>
              <a:t>; </a:t>
            </a:r>
          </a:p>
          <a:p>
            <a:r>
              <a:rPr lang="ru-RU" dirty="0" smtClean="0"/>
              <a:t>Долина реки Сходни в Куркино; Сокольники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Московский календарь 2017. Избранное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7170" name="Picture 4" descr="vasnetsov_osnovanie_moskv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548680"/>
            <a:ext cx="7620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8194" name="Picture 7" descr="Картинка 2 из 2477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14356"/>
            <a:ext cx="50768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9" descr="Картинка 10 из 24779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200025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Замечательные москвичи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344" y="1600200"/>
            <a:ext cx="4038600" cy="3694113"/>
          </a:xfrm>
        </p:spPr>
        <p:txBody>
          <a:bodyPr/>
          <a:lstStyle/>
          <a:p>
            <a:pPr eaLnBrk="1" hangingPunct="1"/>
            <a:r>
              <a:rPr lang="ru-RU" sz="2400" dirty="0" smtClean="0"/>
              <a:t>6 апреля – </a:t>
            </a:r>
          </a:p>
          <a:p>
            <a:pPr eaLnBrk="1" hangingPunct="1"/>
            <a:r>
              <a:rPr lang="ru-RU" sz="2400" b="1" dirty="0" smtClean="0"/>
              <a:t>205 лет </a:t>
            </a:r>
            <a:r>
              <a:rPr lang="ru-RU" sz="2400" dirty="0" smtClean="0"/>
              <a:t>со дня рождения русского писателя,</a:t>
            </a:r>
          </a:p>
          <a:p>
            <a:pPr eaLnBrk="1" hangingPunct="1"/>
            <a:r>
              <a:rPr lang="ru-RU" sz="2400" dirty="0" smtClean="0"/>
              <a:t>публициста </a:t>
            </a:r>
          </a:p>
          <a:p>
            <a:pPr eaLnBrk="1" hangingPunct="1"/>
            <a:r>
              <a:rPr lang="ru-RU" sz="2400" b="1" dirty="0" smtClean="0"/>
              <a:t>Александра Ивановича Герцена</a:t>
            </a:r>
          </a:p>
          <a:p>
            <a:pPr eaLnBrk="1" hangingPunct="1"/>
            <a:r>
              <a:rPr lang="ru-RU" sz="2400" dirty="0" smtClean="0"/>
              <a:t>(1812-1870)</a:t>
            </a:r>
          </a:p>
        </p:txBody>
      </p:sp>
      <p:pic>
        <p:nvPicPr>
          <p:cNvPr id="262148" name="Picture 4" descr="Картинка 4 из 173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484313"/>
            <a:ext cx="29337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9" name="Picture 5" descr="post-20-1264017325,25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714752"/>
            <a:ext cx="1905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263170" name="Picture 5" descr="Картинка 9 из 207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50768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171" name="Picture 7" descr="Картинка 6 из 207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0662" y="2928934"/>
            <a:ext cx="4593338" cy="343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64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dirty="0" smtClean="0"/>
              <a:t>Замечательные москвичи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344" y="1600201"/>
            <a:ext cx="4038600" cy="3052936"/>
          </a:xfrm>
        </p:spPr>
        <p:txBody>
          <a:bodyPr/>
          <a:lstStyle/>
          <a:p>
            <a:pPr eaLnBrk="1" hangingPunct="1"/>
            <a:r>
              <a:rPr lang="ru-RU" sz="2400" dirty="0" smtClean="0"/>
              <a:t>10 апреля – </a:t>
            </a:r>
          </a:p>
          <a:p>
            <a:pPr eaLnBrk="1" hangingPunct="1"/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русской поэтессы </a:t>
            </a:r>
          </a:p>
          <a:p>
            <a:pPr eaLnBrk="1" hangingPunct="1"/>
            <a:r>
              <a:rPr lang="ru-RU" sz="2400" b="1" dirty="0" smtClean="0"/>
              <a:t>Беллы Ахатовны Ахмадулиной</a:t>
            </a:r>
          </a:p>
          <a:p>
            <a:pPr eaLnBrk="1" hangingPunct="1"/>
            <a:r>
              <a:rPr lang="ru-RU" sz="2400" dirty="0" smtClean="0"/>
              <a:t>(1937-2010)</a:t>
            </a:r>
          </a:p>
        </p:txBody>
      </p:sp>
      <p:pic>
        <p:nvPicPr>
          <p:cNvPr id="264196" name="Picture 4" descr="Картинка 7 из 265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2349500"/>
            <a:ext cx="22479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7" name="Picture 5" descr="13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357694"/>
            <a:ext cx="24098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8" name="Picture 6" descr="book_4649_12932855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2285992"/>
            <a:ext cx="1905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6521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4213" y="549275"/>
            <a:ext cx="3887787" cy="5975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b="1" dirty="0" smtClean="0"/>
              <a:t>* * *</a:t>
            </a:r>
            <a:r>
              <a:rPr lang="ru-RU" sz="16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Живут на улице Песчаной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два человека дорогих.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Я не о них. Я о печальной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неведомой собаке их.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Эта японская порода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ей так расставила зрачки,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что даже страшно у порога –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как их раздумья глубоки. 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То добрый </a:t>
            </a:r>
            <a:r>
              <a:rPr lang="ru-RU" sz="1600" dirty="0" smtClean="0"/>
              <a:t>пёс</a:t>
            </a:r>
            <a:r>
              <a:rPr lang="ru-RU" sz="1600" dirty="0" smtClean="0"/>
              <a:t>. Но, замирая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и победительно сопя,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надменным взглядом самурая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он сможет защитить себя.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 Однажды просто так, без дела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одна пришла я в этот дом,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и на диване я сидела,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 и говорила я с трудом. 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</p:txBody>
      </p:sp>
      <p:sp>
        <p:nvSpPr>
          <p:cNvPr id="265219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7900" y="692150"/>
            <a:ext cx="3888556" cy="54038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Уставив глаз свой самоцветный,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всё различавший в тишине,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 пёс </a:t>
            </a:r>
            <a:r>
              <a:rPr lang="ru-RU" sz="1600" dirty="0" smtClean="0"/>
              <a:t>умудрённый </a:t>
            </a:r>
            <a:r>
              <a:rPr lang="ru-RU" sz="1600" dirty="0" smtClean="0"/>
              <a:t>семилетний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 сидел и думал обо мне. 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И голова его мигала.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Он горестный был и седой,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 как бы поверженный микадо,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 усталый и немолодой. 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Зовется </a:t>
            </a:r>
            <a:r>
              <a:rPr lang="ru-RU" sz="1600" dirty="0" err="1" smtClean="0"/>
              <a:t>Тошкой</a:t>
            </a:r>
            <a:r>
              <a:rPr lang="ru-RU" sz="1600" dirty="0" smtClean="0"/>
              <a:t> пёс. Ах, </a:t>
            </a:r>
            <a:r>
              <a:rPr lang="ru-RU" sz="1600" dirty="0" err="1" smtClean="0"/>
              <a:t>Тошка</a:t>
            </a:r>
            <a:r>
              <a:rPr lang="ru-RU" sz="1600" dirty="0" smtClean="0"/>
              <a:t>,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ты понимаешь всё. Ответь,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что так мне совестно и тошно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сидеть и на тебя глядеть?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Всё тонкий нюх твой различает,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угадывает </a:t>
            </a:r>
            <a:r>
              <a:rPr lang="ru-RU" sz="1600" dirty="0" smtClean="0"/>
              <a:t>наперёд</a:t>
            </a:r>
            <a:r>
              <a:rPr lang="ru-RU" sz="1600" dirty="0" smtClean="0"/>
              <a:t>. </a:t>
            </a: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Скажи </a:t>
            </a:r>
            <a:r>
              <a:rPr lang="ru-RU" sz="1600" dirty="0" smtClean="0"/>
              <a:t>мне, что нас разлучает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и всё ж расстаться не </a:t>
            </a:r>
            <a:r>
              <a:rPr lang="ru-RU" sz="1600" dirty="0" smtClean="0"/>
              <a:t>даёт</a:t>
            </a:r>
            <a:r>
              <a:rPr lang="ru-RU" sz="1600" dirty="0" smtClean="0"/>
              <a:t>?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1958 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МАЙ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7000924" cy="498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Замечательные москвичи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3810000" cy="41148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12 мая</a:t>
            </a:r>
          </a:p>
          <a:p>
            <a:pPr eaLnBrk="1" hangingPunct="1"/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</a:t>
            </a:r>
          </a:p>
          <a:p>
            <a:pPr eaLnBrk="1" hangingPunct="1"/>
            <a:r>
              <a:rPr lang="ru-RU" sz="2400" b="1" dirty="0" smtClean="0"/>
              <a:t>Андрея Андреевича Вознесенского</a:t>
            </a:r>
          </a:p>
          <a:p>
            <a:pPr eaLnBrk="1" hangingPunct="1"/>
            <a:r>
              <a:rPr lang="ru-RU" sz="2400" dirty="0" smtClean="0"/>
              <a:t>(1932-2010)</a:t>
            </a:r>
          </a:p>
        </p:txBody>
      </p:sp>
      <p:pic>
        <p:nvPicPr>
          <p:cNvPr id="267269" name="Picture 6" descr="42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6408" y="1285860"/>
            <a:ext cx="231118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70" name="Picture 7" descr="Картинка 6 из 19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857628"/>
            <a:ext cx="2909584" cy="206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7033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285729"/>
            <a:ext cx="3810000" cy="581027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900" b="1" dirty="0" smtClean="0"/>
              <a:t>ПРОЩАНИЕ С ПОЛИТЕХНИЧЕСКИМ</a:t>
            </a:r>
            <a:r>
              <a:rPr lang="ru-RU" sz="900" dirty="0" smtClean="0"/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900" dirty="0" smtClean="0"/>
          </a:p>
          <a:p>
            <a:pPr algn="r" eaLnBrk="1" hangingPunct="1">
              <a:lnSpc>
                <a:spcPct val="80000"/>
              </a:lnSpc>
              <a:buNone/>
            </a:pPr>
            <a:r>
              <a:rPr lang="ru-RU" sz="1050" i="1" dirty="0" smtClean="0"/>
              <a:t>Большой аудитории посвящаю</a:t>
            </a:r>
            <a:r>
              <a:rPr lang="ru-RU" sz="1050" dirty="0" smtClean="0"/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В Политехнический!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В Политехнический!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По снегу фары шипят яичницей.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Милиционеры свистят панически.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Кому там </a:t>
            </a:r>
            <a:r>
              <a:rPr lang="ru-RU" sz="1050" dirty="0" err="1" smtClean="0"/>
              <a:t>хнычется</a:t>
            </a:r>
            <a:r>
              <a:rPr lang="ru-RU" sz="1050" dirty="0" smtClean="0"/>
              <a:t>?!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В Политехнический! 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Ура, студенческая </a:t>
            </a:r>
            <a:r>
              <a:rPr lang="ru-RU" sz="1050" dirty="0" err="1" smtClean="0"/>
              <a:t>шарага</a:t>
            </a:r>
            <a:r>
              <a:rPr lang="ru-RU" sz="1050" dirty="0" smtClean="0"/>
              <a:t>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А ну, шарахни по </a:t>
            </a:r>
            <a:r>
              <a:rPr lang="ru-RU" sz="1050" dirty="0" err="1" smtClean="0"/>
              <a:t>совмещанам</a:t>
            </a:r>
            <a:r>
              <a:rPr lang="ru-RU" sz="1050" dirty="0" smtClean="0"/>
              <a:t> свои затрещины!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Как нам мещане мешали встретиться!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Ура вам, </a:t>
            </a:r>
            <a:r>
              <a:rPr lang="ru-RU" sz="1050" dirty="0" err="1" smtClean="0"/>
              <a:t>дура</a:t>
            </a:r>
            <a:r>
              <a:rPr lang="ru-RU" sz="1050" dirty="0" smtClean="0"/>
              <a:t> в серьгах-будильниках!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Ваш рот, как дуло, разинут бдительно.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Ваш стул трещит от перегрева.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Умойтесь! Туалет - налево.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Ура, галерка!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Как шашлыки,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дымятся джемперы, пиджаки.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err="1" smtClean="0"/>
              <a:t>Тысячерукий</a:t>
            </a:r>
            <a:r>
              <a:rPr lang="ru-RU" sz="1050" dirty="0" smtClean="0"/>
              <a:t>, как бог языческий,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Твое Величество - Политехнический!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Ура, эстрада!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Но гасят бра.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И что-то траурно звучит "ура". 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12 скоро.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Пора уматывать.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Как ваши лица струятся матово.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В них проступают, как сквозь экраны,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все ваши радости, досады, раны.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Вы, третья с краю, с копной на лбу,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я вас не знаю. Я вас люблю!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9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900" dirty="0" smtClean="0"/>
              <a:t> </a:t>
            </a:r>
          </a:p>
        </p:txBody>
      </p:sp>
      <p:sp>
        <p:nvSpPr>
          <p:cNvPr id="270339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214291"/>
            <a:ext cx="3810000" cy="588171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Чему смеетесь?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 Над чем всплакнете?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... Придут другие - еще лиричнее,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но это будут не вы - другие.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Мои ботинки черны, как гири.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Мы расстаемся,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Политехнический! 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Нам жить недолго.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Суть не в овациях,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Мы растворяемся в людских количествах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 в твоих просторах,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 Политехнический.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Невыносимо нам расставаться. 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Я ненавидел тебя вначале.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Как ты расстреливал меня молчанием!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Я шел как смертник в притихшем зале.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Политехнический, мы враждовали!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 Ах, как я сыпался!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Как шла на помощь записка искоркой электрической... Политехнический, ты это помнишь?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Мы расстаемся, Политехнический.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Ты на кого-то меня сменяешь, но, понимаешь,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пообещай мне, не будь чудовищем, забудь со </a:t>
            </a:r>
            <a:r>
              <a:rPr lang="ru-RU" sz="1050" dirty="0" err="1" smtClean="0"/>
              <a:t>стоющим</a:t>
            </a:r>
            <a:r>
              <a:rPr lang="ru-RU" sz="1050" dirty="0" smtClean="0"/>
              <a:t>!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Ты ворожи ему, храни разиню.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Политехнический - моя Россия!-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ты очень бережен и добр, как бог,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лишь Маяковского не уберег...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Поэты падают, дают финты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меж сплетен, патоки и суеты,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но где б я ни был - в земле, на Ганге, -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ко мне прислушивается магически  -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050" dirty="0" smtClean="0"/>
              <a:t>гудящей раковиною гиганта ухо Политехнического! 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050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269314" name="Picture 5" descr="21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3825875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1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14942" y="1500174"/>
            <a:ext cx="3810000" cy="4114800"/>
          </a:xfrm>
        </p:spPr>
        <p:txBody>
          <a:bodyPr/>
          <a:lstStyle/>
          <a:p>
            <a:r>
              <a:rPr lang="ru-RU" sz="2400" dirty="0" smtClean="0"/>
              <a:t>Андрей Вознесенский — автор архитектурной части монумента «Дружба навеки» в честь двухсотлетия присоединения Грузии к России на </a:t>
            </a:r>
            <a:r>
              <a:rPr lang="ru-RU" sz="2400" dirty="0" err="1" smtClean="0"/>
              <a:t>Тишинской</a:t>
            </a:r>
            <a:r>
              <a:rPr lang="ru-RU" sz="2400" dirty="0" smtClean="0"/>
              <a:t> площади в Москве. Скульптурная часть памятника выполнена Зурабом Церетели.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274638"/>
            <a:ext cx="9358346" cy="1143000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hlinkClick r:id="rId2"/>
              </a:rPr>
              <a:t>https://ru.wikipedia.org/wiki/</a:t>
            </a:r>
            <a:r>
              <a:rPr lang="ru-RU" sz="3100" dirty="0" err="1" smtClean="0">
                <a:hlinkClick r:id="rId2"/>
              </a:rPr>
              <a:t>Список_особо_охраняемых_</a:t>
            </a:r>
            <a:r>
              <a:rPr lang="ru-RU" sz="3100" dirty="0" smtClean="0">
                <a:hlinkClick r:id="rId2"/>
              </a:rPr>
              <a:t/>
            </a:r>
            <a:br>
              <a:rPr lang="ru-RU" sz="3100" dirty="0" smtClean="0">
                <a:hlinkClick r:id="rId2"/>
              </a:rPr>
            </a:br>
            <a:r>
              <a:rPr lang="ru-RU" sz="3100" dirty="0" err="1" smtClean="0">
                <a:hlinkClick r:id="rId2"/>
              </a:rPr>
              <a:t>природных_территорий_Москвы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Природные заказники</a:t>
            </a:r>
            <a:r>
              <a:rPr lang="ru-RU" dirty="0" smtClean="0"/>
              <a:t>: </a:t>
            </a:r>
          </a:p>
          <a:p>
            <a:r>
              <a:rPr lang="ru-RU" dirty="0" smtClean="0"/>
              <a:t>Воробьёвы горы;</a:t>
            </a:r>
          </a:p>
          <a:p>
            <a:r>
              <a:rPr lang="ru-RU" dirty="0" smtClean="0"/>
              <a:t>Долина реки </a:t>
            </a:r>
            <a:r>
              <a:rPr lang="ru-RU" dirty="0" err="1" smtClean="0"/>
              <a:t>Сетунь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Дегунинский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Комплексные заказники</a:t>
            </a:r>
            <a:r>
              <a:rPr lang="ru-RU" dirty="0" smtClean="0"/>
              <a:t>:</a:t>
            </a:r>
          </a:p>
          <a:p>
            <a:r>
              <a:rPr lang="ru-RU" dirty="0" err="1" smtClean="0"/>
              <a:t>Петровско-Разумовское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Ландшафтные заказники:</a:t>
            </a:r>
          </a:p>
          <a:p>
            <a:r>
              <a:rPr lang="ru-RU" dirty="0" smtClean="0"/>
              <a:t>Тёплый Стан;</a:t>
            </a:r>
          </a:p>
          <a:p>
            <a:r>
              <a:rPr lang="ru-RU" dirty="0" err="1" smtClean="0"/>
              <a:t>Тропарёвский</a:t>
            </a:r>
            <a:r>
              <a:rPr lang="ru-RU" dirty="0" smtClean="0"/>
              <a:t>;</a:t>
            </a:r>
          </a:p>
          <a:p>
            <a:r>
              <a:rPr lang="ru-RU" dirty="0" smtClean="0"/>
              <a:t>Долина реки Сходни в районе </a:t>
            </a:r>
            <a:r>
              <a:rPr lang="ru-RU" dirty="0" err="1" smtClean="0"/>
              <a:t>Молжаниновский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Замечательные москвичи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20" y="19812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dirty="0" smtClean="0"/>
              <a:t>16 мая </a:t>
            </a:r>
          </a:p>
          <a:p>
            <a:pPr>
              <a:lnSpc>
                <a:spcPct val="90000"/>
              </a:lnSpc>
            </a:pPr>
            <a:r>
              <a:rPr lang="ru-RU" sz="2400" b="1" dirty="0" smtClean="0"/>
              <a:t>170 лет </a:t>
            </a:r>
            <a:r>
              <a:rPr lang="ru-RU" sz="2400" dirty="0" smtClean="0"/>
              <a:t>со дня рождения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Деятеля русской культуры</a:t>
            </a:r>
          </a:p>
          <a:p>
            <a:pPr>
              <a:lnSpc>
                <a:spcPct val="90000"/>
              </a:lnSpc>
            </a:pPr>
            <a:r>
              <a:rPr lang="ru-RU" sz="2400" b="1" dirty="0" smtClean="0"/>
              <a:t>Ивана Владимировича Цветаева 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(1847-1913)</a:t>
            </a:r>
          </a:p>
        </p:txBody>
      </p:sp>
      <p:pic>
        <p:nvPicPr>
          <p:cNvPr id="214025" name="Picture 9" descr="i?id=137475622-32-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4437063"/>
            <a:ext cx="2016125" cy="1504950"/>
          </a:xfrm>
          <a:prstGeom prst="rect">
            <a:avLst/>
          </a:prstGeom>
          <a:noFill/>
        </p:spPr>
      </p:pic>
      <p:pic>
        <p:nvPicPr>
          <p:cNvPr id="214027" name="Picture 11" descr="i?id=151207757-44-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643050"/>
            <a:ext cx="1611313" cy="2154237"/>
          </a:xfrm>
          <a:prstGeom prst="rect">
            <a:avLst/>
          </a:prstGeom>
          <a:noFill/>
        </p:spPr>
      </p:pic>
      <p:pic>
        <p:nvPicPr>
          <p:cNvPr id="214029" name="Picture 13" descr="prod5706ivcvetaev1903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2060575"/>
            <a:ext cx="2857500" cy="389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9698" name="Заголовок 6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105 лет </a:t>
            </a:r>
            <a:r>
              <a:rPr lang="ru-RU" sz="3200" dirty="0" smtClean="0"/>
              <a:t>со времени торжественного открытия Музея изящных искусств </a:t>
            </a:r>
            <a:br>
              <a:rPr lang="ru-RU" sz="3200" dirty="0" smtClean="0"/>
            </a:br>
            <a:r>
              <a:rPr lang="ru-RU" sz="3200" dirty="0" smtClean="0"/>
              <a:t>31 мая 1912 г.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16113"/>
            <a:ext cx="3810000" cy="41798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mtClean="0"/>
              <a:t>Создатель – И.В.Цветаев</a:t>
            </a:r>
          </a:p>
        </p:txBody>
      </p:sp>
      <p:sp>
        <p:nvSpPr>
          <p:cNvPr id="29700" name="Содержимое 7"/>
          <p:cNvSpPr>
            <a:spLocks noGrp="1"/>
          </p:cNvSpPr>
          <p:nvPr>
            <p:ph sz="half" idx="2"/>
          </p:nvPr>
        </p:nvSpPr>
        <p:spPr>
          <a:xfrm>
            <a:off x="4648200" y="1857375"/>
            <a:ext cx="3810000" cy="4238625"/>
          </a:xfrm>
        </p:spPr>
        <p:txBody>
          <a:bodyPr/>
          <a:lstStyle/>
          <a:p>
            <a:pPr eaLnBrk="1" hangingPunct="1"/>
            <a:r>
              <a:rPr lang="ru-RU" smtClean="0"/>
              <a:t>Меценат – Ю.С.Нечаев-Мальцов</a:t>
            </a:r>
          </a:p>
          <a:p>
            <a:pPr eaLnBrk="1" hangingPunct="1"/>
            <a:endParaRPr lang="ru-RU" smtClean="0"/>
          </a:p>
        </p:txBody>
      </p:sp>
      <p:pic>
        <p:nvPicPr>
          <p:cNvPr id="29701" name="Picture 9" descr="250px-Ivan_tsvetae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781300"/>
            <a:ext cx="23812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1" descr="8418_mainfoto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213100"/>
            <a:ext cx="2728913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30722" name="Picture 4" descr="ill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36613"/>
            <a:ext cx="813752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ИЮНЬ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142984"/>
            <a:ext cx="6143354" cy="512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Первые театральные представления в России</a:t>
            </a:r>
          </a:p>
        </p:txBody>
      </p:sp>
      <p:sp>
        <p:nvSpPr>
          <p:cNvPr id="9523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4 июня 1672 года царь Алексей Михайлович издал указ о первых театральных представлениях в России</a:t>
            </a:r>
          </a:p>
        </p:txBody>
      </p:sp>
      <p:sp>
        <p:nvSpPr>
          <p:cNvPr id="9523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Иоган Фридрих Грегори  по заданию царя построил театр и пьесу поставил, за что царь подарил ему 40 соболей, а актёрам выдал жалованье</a:t>
            </a:r>
          </a:p>
        </p:txBody>
      </p:sp>
      <p:pic>
        <p:nvPicPr>
          <p:cNvPr id="95239" name="Picture 7" descr="10001431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714884"/>
            <a:ext cx="1512888" cy="1512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185349" name="Picture 5" descr="6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25538"/>
            <a:ext cx="4762500" cy="3419475"/>
          </a:xfrm>
          <a:prstGeom prst="rect">
            <a:avLst/>
          </a:prstGeom>
          <a:noFill/>
        </p:spPr>
      </p:pic>
      <p:pic>
        <p:nvPicPr>
          <p:cNvPr id="185351" name="Picture 7" descr="Картинка 2 из 2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484313"/>
            <a:ext cx="3057525" cy="3810000"/>
          </a:xfrm>
          <a:prstGeom prst="rect">
            <a:avLst/>
          </a:prstGeom>
          <a:noFill/>
        </p:spPr>
      </p:pic>
      <p:sp>
        <p:nvSpPr>
          <p:cNvPr id="185352" name="Text Box 8"/>
          <p:cNvSpPr txBox="1">
            <a:spLocks noChangeArrowheads="1"/>
          </p:cNvSpPr>
          <p:nvPr/>
        </p:nvSpPr>
        <p:spPr bwMode="auto">
          <a:xfrm>
            <a:off x="395288" y="5681663"/>
            <a:ext cx="87455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Пастор Иоганн Годфрид Грегори написал пьесу «Артаксерксово действо»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95 лет со времени открытия Дома учёных </a:t>
            </a:r>
            <a:br>
              <a:rPr lang="ru-RU" sz="3200" dirty="0" smtClean="0"/>
            </a:br>
            <a:r>
              <a:rPr lang="ru-RU" sz="3200" dirty="0" smtClean="0"/>
              <a:t>14 июня</a:t>
            </a:r>
          </a:p>
        </p:txBody>
      </p:sp>
      <p:pic>
        <p:nvPicPr>
          <p:cNvPr id="31751" name="Picture 7" descr="p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916113"/>
            <a:ext cx="6119813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dirty="0" smtClean="0"/>
              <a:t>21 июня 1547 года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 </a:t>
            </a:r>
            <a:r>
              <a:rPr lang="ru-RU" sz="2800" b="1" dirty="0" smtClean="0"/>
              <a:t>470 лет назад</a:t>
            </a:r>
            <a:r>
              <a:rPr lang="ru-RU" sz="2800" dirty="0" smtClean="0"/>
              <a:t> в Москве вспыхнул грандиозный пожар, </a:t>
            </a:r>
            <a:br>
              <a:rPr lang="ru-RU" sz="2800" dirty="0" smtClean="0"/>
            </a:br>
            <a:r>
              <a:rPr lang="ru-RU" sz="2800" dirty="0" smtClean="0"/>
              <a:t>в котором погибло более 2500 человек</a:t>
            </a:r>
            <a:r>
              <a:rPr lang="ru-RU" sz="4000" dirty="0" smtClean="0"/>
              <a:t> </a:t>
            </a:r>
          </a:p>
        </p:txBody>
      </p:sp>
      <p:pic>
        <p:nvPicPr>
          <p:cNvPr id="12291" name="Picture 3" descr="Картинка 1 из 11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928802"/>
            <a:ext cx="6572296" cy="444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20713"/>
            <a:ext cx="8964613" cy="54752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Предание гласит, что пожар был предсказан </a:t>
            </a:r>
            <a:r>
              <a:rPr lang="ru-RU" sz="1800" b="1" dirty="0" smtClean="0"/>
              <a:t>Василием Блаженным</a:t>
            </a:r>
            <a:r>
              <a:rPr lang="ru-RU" sz="1800" dirty="0" smtClean="0"/>
              <a:t>. Накануне бедствия юродивый пришёл в Воздвиженский монастырь и долго там молился в молчании со слезами. На следующий же день именно это место стало очагом пожара.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От огня сильно пострадали Кремль, Китай-город, большая часть посада, погибло более 2,5 тысяч человек. Большинство москвичей остались без крова. Сразу же после пожара царь Иван IV издал закон, обязывающий московских жителей иметь во дворах и на крышах домов бочки, наполненные водой. Для приготовления пищи предписывалось строить печи и очаги на огородах и пустырях вдали от жилых строений. В то же время появились первые ручные насосы для тушения пожаров.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Трагедия 1547 года заставила москвичей подумать том, как обезопасить свои жизни в случае нового бедствия. В 1591 году началась постройка четвертого кольца московских укреплений — Деревянного города (</a:t>
            </a:r>
            <a:r>
              <a:rPr lang="ru-RU" sz="1800" dirty="0" err="1" smtClean="0"/>
              <a:t>Скородома</a:t>
            </a:r>
            <a:r>
              <a:rPr lang="ru-RU" sz="1800" dirty="0" smtClean="0"/>
              <a:t>), охватывавшего слободы, лежавшие за стенами Белого города. Его стены продолжали </a:t>
            </a:r>
            <a:r>
              <a:rPr lang="ru-RU" sz="1800" dirty="0" smtClean="0"/>
              <a:t>своё </a:t>
            </a:r>
            <a:r>
              <a:rPr lang="ru-RU" sz="1800" dirty="0" smtClean="0"/>
              <a:t>кольцо за Москвой-рекой, охватывая центральные части Замоскворечья. При Михаиле Романове на месте </a:t>
            </a:r>
            <a:r>
              <a:rPr lang="ru-RU" sz="1800" dirty="0" smtClean="0"/>
              <a:t>сожжённых </a:t>
            </a:r>
            <a:r>
              <a:rPr lang="ru-RU" sz="1800" dirty="0" smtClean="0"/>
              <a:t>в Смуту деревянных стен </a:t>
            </a:r>
            <a:r>
              <a:rPr lang="ru-RU" sz="1800" dirty="0" err="1" smtClean="0"/>
              <a:t>Скородома</a:t>
            </a:r>
            <a:r>
              <a:rPr lang="ru-RU" sz="1800" dirty="0" smtClean="0"/>
              <a:t> был насыпан земляной вал, в результате чего возник Земляной город.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А в апреле 1649 года царь Алексей Михайлович издал «Наказ о градском благочинии», заложивший организационные основы профессиональной пожарной охраны в Москве. 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101378" name="Заголовок 6"/>
          <p:cNvSpPr>
            <a:spLocks noGrp="1"/>
          </p:cNvSpPr>
          <p:nvPr>
            <p:ph type="title"/>
          </p:nvPr>
        </p:nvSpPr>
        <p:spPr>
          <a:xfrm>
            <a:off x="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125 лет первой Московской телефонной станции</a:t>
            </a:r>
          </a:p>
        </p:txBody>
      </p:sp>
      <p:sp>
        <p:nvSpPr>
          <p:cNvPr id="101379" name="Содержимое 7"/>
          <p:cNvSpPr>
            <a:spLocks noGrp="1"/>
          </p:cNvSpPr>
          <p:nvPr>
            <p:ph type="body" sz="half" idx="1"/>
          </p:nvPr>
        </p:nvSpPr>
        <p:spPr>
          <a:xfrm>
            <a:off x="0" y="1981200"/>
            <a:ext cx="3563938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23 июня 1882 года газета «Московские ведомости» сообщила о строительстве в Москве первой телефонной станции и установке 26 телефонов её первым абонентам. Среди них были театр Корша, аптека Феррейна, ресторан «Альпенрозе», кондитер Абрикосов, булочная Филиппова. Абонентная плата составляла 250 руб. в год</a:t>
            </a:r>
          </a:p>
        </p:txBody>
      </p:sp>
      <p:sp>
        <p:nvSpPr>
          <p:cNvPr id="101385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08513" y="1916113"/>
            <a:ext cx="4535487" cy="45481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b="1" i="1" smtClean="0"/>
              <a:t>Горельеф на здании первой московской телефонной станции в Милютинском переулке Москвы, которую построил в 1902 году архитектор Адольф Эриксон </a:t>
            </a:r>
          </a:p>
          <a:p>
            <a:pPr>
              <a:lnSpc>
                <a:spcPct val="80000"/>
              </a:lnSpc>
            </a:pPr>
            <a:endParaRPr lang="ru-RU" sz="1800" b="1" i="1" smtClean="0"/>
          </a:p>
          <a:p>
            <a:pPr>
              <a:lnSpc>
                <a:spcPct val="80000"/>
              </a:lnSpc>
            </a:pPr>
            <a:endParaRPr lang="ru-RU" sz="1800" b="1" i="1" smtClean="0"/>
          </a:p>
          <a:p>
            <a:pPr>
              <a:lnSpc>
                <a:spcPct val="80000"/>
              </a:lnSpc>
            </a:pPr>
            <a:endParaRPr lang="ru-RU" sz="1800" b="1" i="1" smtClean="0"/>
          </a:p>
          <a:p>
            <a:pPr>
              <a:lnSpc>
                <a:spcPct val="80000"/>
              </a:lnSpc>
            </a:pPr>
            <a:endParaRPr lang="ru-RU" sz="1800" b="1" i="1" smtClean="0"/>
          </a:p>
          <a:p>
            <a:pPr>
              <a:lnSpc>
                <a:spcPct val="80000"/>
              </a:lnSpc>
            </a:pPr>
            <a:endParaRPr lang="ru-RU" sz="1800" b="1" i="1" smtClean="0"/>
          </a:p>
          <a:p>
            <a:pPr>
              <a:lnSpc>
                <a:spcPct val="80000"/>
              </a:lnSpc>
            </a:pPr>
            <a:endParaRPr lang="ru-RU" sz="1800" b="1" i="1" smtClean="0"/>
          </a:p>
          <a:p>
            <a:pPr>
              <a:lnSpc>
                <a:spcPct val="80000"/>
              </a:lnSpc>
            </a:pPr>
            <a:endParaRPr lang="ru-RU" sz="1800" b="1" i="1" smtClean="0"/>
          </a:p>
          <a:p>
            <a:pPr>
              <a:lnSpc>
                <a:spcPct val="80000"/>
              </a:lnSpc>
              <a:buFontTx/>
              <a:buNone/>
            </a:pPr>
            <a:endParaRPr lang="ru-RU" sz="1800" b="1" i="1" smtClean="0"/>
          </a:p>
          <a:p>
            <a:pPr>
              <a:lnSpc>
                <a:spcPct val="80000"/>
              </a:lnSpc>
            </a:pPr>
            <a:r>
              <a:rPr lang="ru-RU" sz="1800" b="1" i="1" smtClean="0"/>
              <a:t>(по мнению историков Москвы, он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i="1" smtClean="0"/>
              <a:t>же является и автором этого горельефа).</a:t>
            </a:r>
            <a:r>
              <a:rPr lang="ru-RU" sz="3600" smtClean="0"/>
              <a:t> </a:t>
            </a:r>
          </a:p>
        </p:txBody>
      </p:sp>
      <p:pic>
        <p:nvPicPr>
          <p:cNvPr id="101383" name="Picture 7" descr="204_2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141663"/>
            <a:ext cx="2857500" cy="1876425"/>
          </a:xfrm>
          <a:prstGeom prst="rect">
            <a:avLst/>
          </a:prstGeom>
          <a:noFill/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4067175" y="4313238"/>
            <a:ext cx="4105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01387" name="Picture 11" descr="ANd9GcSzCoZKDg-5sXFrAKcdML6CRzzn8U939eO3pKoCv-PeQzWV_NOZw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2924175"/>
            <a:ext cx="1333500" cy="219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Памятники природы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214422"/>
            <a:ext cx="4038600" cy="5214974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Вяз в сквере на Поварской ул., вл. 17;</a:t>
            </a:r>
          </a:p>
          <a:p>
            <a:r>
              <a:rPr lang="ru-RU" dirty="0" err="1" smtClean="0"/>
              <a:t>Вашутинское</a:t>
            </a:r>
            <a:r>
              <a:rPr lang="ru-RU" dirty="0" smtClean="0"/>
              <a:t> </a:t>
            </a:r>
            <a:r>
              <a:rPr lang="ru-RU" dirty="0" err="1" smtClean="0"/>
              <a:t>мезотрофное</a:t>
            </a:r>
            <a:r>
              <a:rPr lang="ru-RU" dirty="0" smtClean="0"/>
              <a:t> болото в районе </a:t>
            </a:r>
            <a:r>
              <a:rPr lang="ru-RU" dirty="0" err="1" smtClean="0"/>
              <a:t>Молжаниновский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Молжаниновское</a:t>
            </a:r>
            <a:r>
              <a:rPr lang="ru-RU" dirty="0" smtClean="0"/>
              <a:t> верховое болото;</a:t>
            </a:r>
          </a:p>
          <a:p>
            <a:r>
              <a:rPr lang="ru-RU" dirty="0" smtClean="0"/>
              <a:t>Долина реки </a:t>
            </a:r>
            <a:r>
              <a:rPr lang="ru-RU" dirty="0" err="1" smtClean="0"/>
              <a:t>Чермянки</a:t>
            </a:r>
            <a:r>
              <a:rPr lang="ru-RU" dirty="0" smtClean="0"/>
              <a:t> от пр. Дежнева до устья;</a:t>
            </a:r>
          </a:p>
          <a:p>
            <a:r>
              <a:rPr lang="ru-RU" dirty="0" smtClean="0"/>
              <a:t>Родник на левобережном склоне долины реки Яузы в Старом </a:t>
            </a:r>
            <a:r>
              <a:rPr lang="ru-RU" dirty="0" err="1" smtClean="0"/>
              <a:t>Свиблово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Устье реки </a:t>
            </a:r>
            <a:r>
              <a:rPr lang="ru-RU" dirty="0" err="1" smtClean="0"/>
              <a:t>Лихоборки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Долина реки Серебрянки в Измайловском лесу;</a:t>
            </a:r>
          </a:p>
          <a:p>
            <a:r>
              <a:rPr lang="ru-RU" dirty="0" smtClean="0"/>
              <a:t>Дубняк лещиновый в квартале 40 Измайловского леса;</a:t>
            </a:r>
          </a:p>
          <a:p>
            <a:r>
              <a:rPr lang="ru-RU" dirty="0" smtClean="0"/>
              <a:t>Липняк в квартале 38 (клетка 4) </a:t>
            </a:r>
            <a:r>
              <a:rPr lang="ru-RU" dirty="0" err="1" smtClean="0"/>
              <a:t>Яузского</a:t>
            </a:r>
            <a:r>
              <a:rPr lang="ru-RU" dirty="0" smtClean="0"/>
              <a:t> лесничества национального парка «Лосиный остров»;</a:t>
            </a:r>
          </a:p>
          <a:p>
            <a:r>
              <a:rPr lang="ru-RU" dirty="0" smtClean="0"/>
              <a:t>Липняк </a:t>
            </a:r>
            <a:r>
              <a:rPr lang="ru-RU" dirty="0" err="1" smtClean="0"/>
              <a:t>зеленчуковый</a:t>
            </a:r>
            <a:r>
              <a:rPr lang="ru-RU" dirty="0" smtClean="0"/>
              <a:t> в квартале 33 Измайловского леса;</a:t>
            </a:r>
          </a:p>
          <a:p>
            <a:r>
              <a:rPr lang="ru-RU" dirty="0" smtClean="0"/>
              <a:t>Липняк </a:t>
            </a:r>
            <a:r>
              <a:rPr lang="ru-RU" dirty="0" err="1" smtClean="0"/>
              <a:t>пролесниковый</a:t>
            </a:r>
            <a:r>
              <a:rPr lang="ru-RU" dirty="0" smtClean="0"/>
              <a:t> в квартале 27 Измайловского леса;</a:t>
            </a:r>
          </a:p>
          <a:p>
            <a:r>
              <a:rPr lang="ru-RU" dirty="0" smtClean="0"/>
              <a:t>Липняк с редкими видами трав в квартале 31 Измайловского леса;</a:t>
            </a:r>
          </a:p>
          <a:p>
            <a:r>
              <a:rPr lang="ru-RU" dirty="0" err="1" smtClean="0"/>
              <a:t>Лиственничник</a:t>
            </a:r>
            <a:r>
              <a:rPr lang="ru-RU" dirty="0" smtClean="0"/>
              <a:t> в квартале 18 Измайловского леса;</a:t>
            </a:r>
          </a:p>
          <a:p>
            <a:r>
              <a:rPr lang="ru-RU" dirty="0" err="1" smtClean="0"/>
              <a:t>Черноольшаник</a:t>
            </a:r>
            <a:r>
              <a:rPr lang="ru-RU" dirty="0" smtClean="0"/>
              <a:t> в пойме Черного ручья в квартале 35 Измайловского леса;</a:t>
            </a:r>
          </a:p>
          <a:p>
            <a:r>
              <a:rPr lang="ru-RU" dirty="0" err="1" smtClean="0"/>
              <a:t>Кожуховский</a:t>
            </a:r>
            <a:r>
              <a:rPr lang="ru-RU" dirty="0" smtClean="0"/>
              <a:t> родник на реке </a:t>
            </a:r>
            <a:r>
              <a:rPr lang="ru-RU" dirty="0" err="1" smtClean="0"/>
              <a:t>Рудневке</a:t>
            </a:r>
            <a:r>
              <a:rPr lang="ru-RU" dirty="0" smtClean="0"/>
              <a:t> в районе Косино-Ухтомский; </a:t>
            </a:r>
          </a:p>
          <a:p>
            <a:r>
              <a:rPr lang="ru-RU" dirty="0" smtClean="0"/>
              <a:t>Долина реки </a:t>
            </a:r>
            <a:r>
              <a:rPr lang="ru-RU" dirty="0" err="1" smtClean="0"/>
              <a:t>Пономарки</a:t>
            </a:r>
            <a:r>
              <a:rPr lang="ru-RU" dirty="0" smtClean="0"/>
              <a:t> ниже </a:t>
            </a:r>
            <a:r>
              <a:rPr lang="ru-RU" dirty="0" err="1" smtClean="0"/>
              <a:t>Кузьминских</a:t>
            </a:r>
            <a:r>
              <a:rPr lang="ru-RU" dirty="0" smtClean="0"/>
              <a:t> прудов;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038600" cy="5286412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Старый дуб в квартале 4 </a:t>
            </a:r>
            <a:r>
              <a:rPr lang="ru-RU" dirty="0" err="1" smtClean="0"/>
              <a:t>Кузьминского</a:t>
            </a:r>
            <a:r>
              <a:rPr lang="ru-RU" dirty="0" smtClean="0"/>
              <a:t> лесопарка;</a:t>
            </a:r>
          </a:p>
          <a:p>
            <a:r>
              <a:rPr lang="ru-RU" dirty="0" smtClean="0"/>
              <a:t>Родник с двумя выходами воды в долине реки </a:t>
            </a:r>
            <a:r>
              <a:rPr lang="ru-RU" dirty="0" err="1" smtClean="0"/>
              <a:t>Пономарки</a:t>
            </a:r>
            <a:r>
              <a:rPr lang="ru-RU" dirty="0" smtClean="0"/>
              <a:t> в </a:t>
            </a:r>
            <a:r>
              <a:rPr lang="ru-RU" dirty="0" err="1" smtClean="0"/>
              <a:t>Кузьминском</a:t>
            </a:r>
            <a:r>
              <a:rPr lang="ru-RU" dirty="0" smtClean="0"/>
              <a:t> лесопарке;</a:t>
            </a:r>
          </a:p>
          <a:p>
            <a:r>
              <a:rPr lang="ru-RU" dirty="0" smtClean="0"/>
              <a:t>Боярышник на 2-м </a:t>
            </a:r>
            <a:r>
              <a:rPr lang="ru-RU" dirty="0" err="1" smtClean="0"/>
              <a:t>Верхнемихайловском</a:t>
            </a:r>
            <a:r>
              <a:rPr lang="ru-RU" dirty="0" smtClean="0"/>
              <a:t> пр., 4;</a:t>
            </a:r>
          </a:p>
          <a:p>
            <a:r>
              <a:rPr lang="ru-RU" dirty="0" smtClean="0"/>
              <a:t>Валун «Девичий камень» в Коломенском;</a:t>
            </a:r>
          </a:p>
          <a:p>
            <a:r>
              <a:rPr lang="ru-RU" dirty="0" smtClean="0"/>
              <a:t>Валун «Камень-Гусь» в Коломенском;</a:t>
            </a:r>
          </a:p>
          <a:p>
            <a:r>
              <a:rPr lang="ru-RU" dirty="0" smtClean="0"/>
              <a:t>Валуны и обнажения </a:t>
            </a:r>
            <a:r>
              <a:rPr lang="ru-RU" dirty="0" err="1" smtClean="0"/>
              <a:t>аптских</a:t>
            </a:r>
            <a:r>
              <a:rPr lang="ru-RU" dirty="0" smtClean="0"/>
              <a:t> песков на склоне холма с </a:t>
            </a:r>
            <a:r>
              <a:rPr lang="ru-RU" dirty="0" err="1" smtClean="0"/>
              <a:t>Дьяковским</a:t>
            </a:r>
            <a:r>
              <a:rPr lang="ru-RU" dirty="0" smtClean="0"/>
              <a:t> городищем в Коломенском;</a:t>
            </a:r>
          </a:p>
          <a:p>
            <a:r>
              <a:rPr lang="ru-RU" dirty="0" smtClean="0"/>
              <a:t>Долина реки </a:t>
            </a:r>
            <a:r>
              <a:rPr lang="ru-RU" dirty="0" err="1" smtClean="0"/>
              <a:t>Язвенки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Липовая аллея между вл. 15 (корп. 1-3) и 17(корп. 1,2) по ул. Красного Маяка;</a:t>
            </a:r>
          </a:p>
          <a:p>
            <a:r>
              <a:rPr lang="ru-RU" dirty="0" smtClean="0"/>
              <a:t>Обнажения черных юрских глин в Чертовом городке в Коломенском;</a:t>
            </a:r>
          </a:p>
          <a:p>
            <a:r>
              <a:rPr lang="ru-RU" dirty="0" smtClean="0"/>
              <a:t>Оползневые ступени на склоне долины реки Москвы под храмом Иоанна Предтечи в Коломенском;</a:t>
            </a:r>
          </a:p>
          <a:p>
            <a:r>
              <a:rPr lang="ru-RU" dirty="0" smtClean="0"/>
              <a:t>Пойма реки Городни от </a:t>
            </a:r>
            <a:r>
              <a:rPr lang="ru-RU" dirty="0" err="1" smtClean="0"/>
              <a:t>Братеевской</a:t>
            </a:r>
            <a:r>
              <a:rPr lang="ru-RU" dirty="0" smtClean="0"/>
              <a:t> улицы до реки Москвы;</a:t>
            </a:r>
          </a:p>
          <a:p>
            <a:r>
              <a:rPr lang="ru-RU" dirty="0" smtClean="0"/>
              <a:t>Пойма реки Москвы под храмом Иоанна Предтечи в Коломенском;</a:t>
            </a:r>
          </a:p>
          <a:p>
            <a:r>
              <a:rPr lang="ru-RU" dirty="0" smtClean="0"/>
              <a:t>Родник «Кадочка» в Коломенском;</a:t>
            </a:r>
          </a:p>
          <a:p>
            <a:r>
              <a:rPr lang="ru-RU" dirty="0" smtClean="0"/>
              <a:t>Родник в склоне долины реки Москвы в </a:t>
            </a:r>
            <a:r>
              <a:rPr lang="ru-RU" dirty="0" err="1" smtClean="0"/>
              <a:t>Зябликово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Родник у основания склона долины реки Москвы ниже храма Большого Вознесения в Коломенском;</a:t>
            </a:r>
          </a:p>
          <a:p>
            <a:r>
              <a:rPr lang="ru-RU" dirty="0" smtClean="0"/>
              <a:t>Родник у пруда «</a:t>
            </a:r>
            <a:r>
              <a:rPr lang="ru-RU" dirty="0" err="1" smtClean="0"/>
              <a:t>Бекет</a:t>
            </a:r>
            <a:r>
              <a:rPr lang="ru-RU" dirty="0" smtClean="0"/>
              <a:t>», Загородное шоссе;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pPr eaLnBrk="1" hangingPunct="1"/>
            <a:r>
              <a:rPr lang="ru-RU" smtClean="0"/>
              <a:t>Московские памятники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9138"/>
            <a:ext cx="4284663" cy="4114800"/>
          </a:xfrm>
        </p:spPr>
        <p:txBody>
          <a:bodyPr/>
          <a:lstStyle/>
          <a:p>
            <a:pPr eaLnBrk="1" hangingPunct="1"/>
            <a:r>
              <a:rPr lang="ru-RU" sz="2800" smtClean="0"/>
              <a:t>24 июня 1912 г. Перед домом градоначальника на Тверской был открыт памятник генералу Михаилу Дмитриевичу Скобелеву (скульптор Самсонов)</a:t>
            </a:r>
          </a:p>
        </p:txBody>
      </p:sp>
      <p:pic>
        <p:nvPicPr>
          <p:cNvPr id="33796" name="Picture 4" descr="1183720909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0650" y="1773238"/>
            <a:ext cx="35877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ИЮЛЬ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57298"/>
            <a:ext cx="6429420" cy="478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sz="4000" smtClean="0"/>
              <a:t>Российская государственная библиотека </a:t>
            </a:r>
            <a:br>
              <a:rPr lang="ru-RU" sz="4000" smtClean="0"/>
            </a:br>
            <a:r>
              <a:rPr lang="ru-RU" sz="4000" smtClean="0"/>
              <a:t>(1862)</a:t>
            </a:r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2195513" cy="4114800"/>
          </a:xfrm>
        </p:spPr>
        <p:txBody>
          <a:bodyPr/>
          <a:lstStyle/>
          <a:p>
            <a:r>
              <a:rPr lang="ru-RU" sz="2800" dirty="0" smtClean="0"/>
              <a:t>1июля  </a:t>
            </a:r>
          </a:p>
          <a:p>
            <a:r>
              <a:rPr lang="ru-RU" sz="2800" dirty="0" smtClean="0"/>
              <a:t>155 лет со дня основания</a:t>
            </a:r>
          </a:p>
        </p:txBody>
      </p:sp>
      <p:pic>
        <p:nvPicPr>
          <p:cNvPr id="235527" name="Picture 7" descr="Pashkov_ho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143116"/>
            <a:ext cx="6115050" cy="4552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836613"/>
            <a:ext cx="8858280" cy="5259387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/>
              <a:t>1 июля 1862 </a:t>
            </a:r>
            <a:r>
              <a:rPr lang="ru-RU" sz="2400" dirty="0" smtClean="0"/>
              <a:t>года император </a:t>
            </a:r>
            <a:r>
              <a:rPr lang="ru-RU" sz="2400" b="1" dirty="0" smtClean="0"/>
              <a:t>Александр II </a:t>
            </a:r>
            <a:r>
              <a:rPr lang="ru-RU" sz="2400" dirty="0" smtClean="0"/>
              <a:t>одобрил </a:t>
            </a:r>
          </a:p>
          <a:p>
            <a:r>
              <a:rPr lang="ru-RU" sz="2400" dirty="0" smtClean="0"/>
              <a:t>«Положение о Московском публичном </a:t>
            </a:r>
            <a:r>
              <a:rPr lang="ru-RU" sz="2400" dirty="0" err="1" smtClean="0"/>
              <a:t>музеуме</a:t>
            </a:r>
            <a:r>
              <a:rPr lang="ru-RU" sz="2400" dirty="0" smtClean="0"/>
              <a:t> и </a:t>
            </a:r>
            <a:r>
              <a:rPr lang="ru-RU" sz="2400" dirty="0" err="1" smtClean="0"/>
              <a:t>Румянцевском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музеуме</a:t>
            </a:r>
            <a:r>
              <a:rPr lang="ru-RU" sz="2400" dirty="0" smtClean="0"/>
              <a:t>». </a:t>
            </a:r>
          </a:p>
          <a:p>
            <a:r>
              <a:rPr lang="ru-RU" sz="2400" dirty="0" smtClean="0"/>
              <a:t>Это был первый общедоступный музей Москвы (ныне Музей изобразительных искусств имени А.С. Пушкина), в составе которого находилась </a:t>
            </a:r>
            <a:r>
              <a:rPr lang="ru-RU" sz="2400" b="1" dirty="0" smtClean="0"/>
              <a:t>первая бесплатная публичная библиотека</a:t>
            </a:r>
            <a:r>
              <a:rPr lang="ru-RU" sz="2400" dirty="0" smtClean="0"/>
              <a:t> в Первопрестольной. </a:t>
            </a:r>
          </a:p>
          <a:p>
            <a:r>
              <a:rPr lang="ru-RU" sz="2400" dirty="0" smtClean="0"/>
              <a:t>Кроме Библиотеки, этот замечательный культурный центр включал несколько отделений: рукописей, редких книг, христианских и русских древностей, изящных искусств, этнографическое, нумизматическое, археологическое и минералогическое.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Полгода спустя здесь был открыт </a:t>
            </a:r>
            <a:r>
              <a:rPr lang="ru-RU" sz="2400" b="1" dirty="0" smtClean="0"/>
              <a:t>первый читальный зал</a:t>
            </a:r>
            <a:r>
              <a:rPr lang="ru-RU" sz="2400" dirty="0" smtClean="0"/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6562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Замечательные москвичи</a:t>
            </a:r>
          </a:p>
        </p:txBody>
      </p:sp>
      <p:sp>
        <p:nvSpPr>
          <p:cNvPr id="6656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25 июня – 125 лет</a:t>
            </a:r>
          </a:p>
          <a:p>
            <a:pPr>
              <a:buNone/>
            </a:pPr>
            <a:r>
              <a:rPr lang="ru-RU" dirty="0" smtClean="0"/>
              <a:t>со дня рождения </a:t>
            </a:r>
          </a:p>
          <a:p>
            <a:pPr>
              <a:buNone/>
            </a:pPr>
            <a:r>
              <a:rPr lang="ru-RU" dirty="0" smtClean="0"/>
              <a:t>художника</a:t>
            </a:r>
          </a:p>
          <a:p>
            <a:pPr>
              <a:buNone/>
            </a:pPr>
            <a:r>
              <a:rPr lang="ru-RU" b="1" dirty="0" smtClean="0"/>
              <a:t>Павла  Дмитриевича </a:t>
            </a:r>
            <a:r>
              <a:rPr lang="ru-RU" b="1" dirty="0" err="1" smtClean="0"/>
              <a:t>Корина</a:t>
            </a:r>
            <a:endParaRPr lang="ru-RU" b="1" dirty="0" smtClean="0"/>
          </a:p>
          <a:p>
            <a:pPr>
              <a:buNone/>
            </a:pPr>
            <a:r>
              <a:rPr lang="ru-RU" dirty="0" smtClean="0"/>
              <a:t>(1892-1967)</a:t>
            </a:r>
            <a:endParaRPr lang="ru-RU" b="1" dirty="0" smtClean="0"/>
          </a:p>
          <a:p>
            <a:endParaRPr lang="ru-RU" b="1" dirty="0" smtClean="0"/>
          </a:p>
        </p:txBody>
      </p:sp>
      <p:sp>
        <p:nvSpPr>
          <p:cNvPr id="66564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Музей</a:t>
            </a:r>
          </a:p>
          <a:p>
            <a:r>
              <a:rPr lang="ru-RU" dirty="0" smtClean="0"/>
              <a:t>«Русь уходящая»</a:t>
            </a:r>
          </a:p>
          <a:p>
            <a:r>
              <a:rPr lang="ru-RU" dirty="0" smtClean="0"/>
              <a:t>«Комсомольская» и другие станции метро</a:t>
            </a:r>
          </a:p>
        </p:txBody>
      </p:sp>
      <p:pic>
        <p:nvPicPr>
          <p:cNvPr id="66569" name="Picture 9" descr="ANd9GcQc6z_qWYegVuweccnDxTdz_ZZZhw997iLoXW86lquGieqYVW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786322"/>
            <a:ext cx="2466975" cy="1847850"/>
          </a:xfrm>
          <a:prstGeom prst="rect">
            <a:avLst/>
          </a:prstGeom>
          <a:noFill/>
        </p:spPr>
      </p:pic>
      <p:pic>
        <p:nvPicPr>
          <p:cNvPr id="66571" name="Picture 11" descr="ANd9GcRBxhUvjFFVsiELy6V8lA09VdUUdGW0it5JvvvXbwv5_s1bq0L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4365625"/>
            <a:ext cx="2466975" cy="184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180232" name="Picture 8" descr="1310713063_met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4005263"/>
            <a:ext cx="3048000" cy="2085975"/>
          </a:xfrm>
          <a:prstGeom prst="rect">
            <a:avLst/>
          </a:prstGeom>
          <a:noFill/>
        </p:spPr>
      </p:pic>
      <p:pic>
        <p:nvPicPr>
          <p:cNvPr id="180234" name="Picture 10" descr="ANd9GcRRX_ORCTKzsjR1ing5AUh7Ey9E2TPOFAySAuqthbca8v6OjCpf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620713"/>
            <a:ext cx="1514475" cy="3009900"/>
          </a:xfrm>
          <a:prstGeom prst="rect">
            <a:avLst/>
          </a:prstGeom>
          <a:noFill/>
        </p:spPr>
      </p:pic>
      <p:pic>
        <p:nvPicPr>
          <p:cNvPr id="180236" name="Picture 12" descr="i_5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981075"/>
            <a:ext cx="3228975" cy="2352675"/>
          </a:xfrm>
          <a:prstGeom prst="rect">
            <a:avLst/>
          </a:prstGeom>
          <a:noFill/>
        </p:spPr>
      </p:pic>
      <p:pic>
        <p:nvPicPr>
          <p:cNvPr id="180237" name="Picture 13" descr="Картинка 2 из 56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16338"/>
            <a:ext cx="4381500" cy="2447925"/>
          </a:xfrm>
          <a:prstGeom prst="rect">
            <a:avLst/>
          </a:prstGeom>
          <a:noFill/>
        </p:spPr>
      </p:pic>
      <p:pic>
        <p:nvPicPr>
          <p:cNvPr id="180239" name="Picture 15" descr="ANd9GcRYnHcR3zK-5pH7o0yxCgJHMPAXwPVxJmSxDoIuyOOMwG-0jQckE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05650" y="908050"/>
            <a:ext cx="2038350" cy="224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АВГУСТ</a:t>
            </a:r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68140" y="1367674"/>
            <a:ext cx="6947198" cy="475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355 лет</a:t>
            </a:r>
            <a:br>
              <a:rPr lang="ru-RU" sz="2800" dirty="0" smtClean="0"/>
            </a:br>
            <a:r>
              <a:rPr lang="ru-RU" sz="2800" b="1" dirty="0" smtClean="0"/>
              <a:t>Медный бунт </a:t>
            </a:r>
            <a:r>
              <a:rPr lang="ru-RU" sz="2800" dirty="0" smtClean="0"/>
              <a:t>в Москве</a:t>
            </a:r>
            <a:br>
              <a:rPr lang="ru-RU" sz="2800" dirty="0" smtClean="0"/>
            </a:br>
            <a:r>
              <a:rPr lang="ru-RU" sz="2800" dirty="0" smtClean="0"/>
              <a:t>4 августа </a:t>
            </a:r>
            <a:r>
              <a:rPr lang="en-US" sz="2800" dirty="0" smtClean="0"/>
              <a:t>[</a:t>
            </a:r>
            <a:r>
              <a:rPr lang="ru-RU" sz="2800" dirty="0" smtClean="0"/>
              <a:t>25 июля</a:t>
            </a:r>
            <a:r>
              <a:rPr lang="en-US" sz="2800" dirty="0" smtClean="0"/>
              <a:t>]</a:t>
            </a:r>
            <a:r>
              <a:rPr lang="ru-RU" sz="2800" dirty="0" smtClean="0"/>
              <a:t> 1662 год</a:t>
            </a:r>
          </a:p>
        </p:txBody>
      </p:sp>
      <p:pic>
        <p:nvPicPr>
          <p:cNvPr id="218117" name="Picture 5" descr="Картинка 2 из 143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3116"/>
            <a:ext cx="2637833" cy="3014666"/>
          </a:xfrm>
          <a:prstGeom prst="rect">
            <a:avLst/>
          </a:prstGeom>
          <a:noFill/>
        </p:spPr>
      </p:pic>
      <p:pic>
        <p:nvPicPr>
          <p:cNvPr id="218119" name="Picture 7" descr="Картинка 18 из 1454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275" y="2708275"/>
            <a:ext cx="5076825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26 августа 1382 – </a:t>
            </a:r>
            <a:br>
              <a:rPr lang="ru-RU" sz="2800" dirty="0" smtClean="0"/>
            </a:br>
            <a:r>
              <a:rPr lang="ru-RU" sz="2800" dirty="0" smtClean="0"/>
              <a:t>Татарский хан </a:t>
            </a:r>
            <a:r>
              <a:rPr lang="ru-RU" sz="2800" dirty="0" err="1" smtClean="0"/>
              <a:t>Тохтамыш</a:t>
            </a:r>
            <a:r>
              <a:rPr lang="ru-RU" sz="2800" dirty="0" smtClean="0"/>
              <a:t> захватил и сжёг Москву</a:t>
            </a:r>
            <a:endParaRPr lang="ru-RU" sz="28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39493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857364"/>
            <a:ext cx="2357443" cy="307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СЕНТЯБРЬ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0189" y="1600200"/>
            <a:ext cx="648362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Памятники природы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85860"/>
            <a:ext cx="4467196" cy="4525963"/>
          </a:xfrm>
        </p:spPr>
        <p:txBody>
          <a:bodyPr>
            <a:noAutofit/>
          </a:bodyPr>
          <a:lstStyle/>
          <a:p>
            <a:r>
              <a:rPr lang="ru-RU" sz="1300" dirty="0" smtClean="0"/>
              <a:t>Два родника на правом берегу Нижнего Царицынского пруда;</a:t>
            </a:r>
          </a:p>
          <a:p>
            <a:r>
              <a:rPr lang="ru-RU" sz="1300" dirty="0" smtClean="0"/>
              <a:t>Два родника на южном берегу Борисовского пруда;	</a:t>
            </a:r>
          </a:p>
          <a:p>
            <a:r>
              <a:rPr lang="ru-RU" sz="1300" dirty="0" smtClean="0"/>
              <a:t>Родник в нижней части </a:t>
            </a:r>
            <a:r>
              <a:rPr lang="ru-RU" sz="1300" dirty="0" err="1" smtClean="0"/>
              <a:t>Дьяковского</a:t>
            </a:r>
            <a:r>
              <a:rPr lang="ru-RU" sz="1300" dirty="0" smtClean="0"/>
              <a:t> оврага в Коломенском;</a:t>
            </a:r>
          </a:p>
          <a:p>
            <a:r>
              <a:rPr lang="ru-RU" sz="1300" dirty="0" smtClean="0"/>
              <a:t>Родники на правом берегу Верхнего Царицынского пруда;</a:t>
            </a:r>
          </a:p>
          <a:p>
            <a:r>
              <a:rPr lang="ru-RU" sz="1300" dirty="0" smtClean="0"/>
              <a:t>Балка с редкими видами трав в квартале 4 </a:t>
            </a:r>
            <a:r>
              <a:rPr lang="ru-RU" sz="1300" dirty="0" err="1" smtClean="0"/>
              <a:t>Битцевского</a:t>
            </a:r>
            <a:r>
              <a:rPr lang="ru-RU" sz="1300" dirty="0" smtClean="0"/>
              <a:t> леса (</a:t>
            </a:r>
            <a:r>
              <a:rPr lang="ru-RU" sz="1300" dirty="0" err="1" smtClean="0"/>
              <a:t>Ясеневский</a:t>
            </a:r>
            <a:r>
              <a:rPr lang="ru-RU" sz="1300" dirty="0" smtClean="0"/>
              <a:t> лесопарк);</a:t>
            </a:r>
          </a:p>
          <a:p>
            <a:r>
              <a:rPr lang="ru-RU" sz="1300" dirty="0" smtClean="0"/>
              <a:t>Балка с редкими видами трав в квартале 8 </a:t>
            </a:r>
            <a:r>
              <a:rPr lang="ru-RU" sz="1300" dirty="0" err="1" smtClean="0"/>
              <a:t>Битцевского</a:t>
            </a:r>
            <a:r>
              <a:rPr lang="ru-RU" sz="1300" dirty="0" smtClean="0"/>
              <a:t> леса (Олимпийский лесопарк);	</a:t>
            </a:r>
          </a:p>
          <a:p>
            <a:r>
              <a:rPr lang="ru-RU" sz="1300" dirty="0" smtClean="0"/>
              <a:t>Верховья реки </a:t>
            </a:r>
            <a:r>
              <a:rPr lang="ru-RU" sz="1300" dirty="0" err="1" smtClean="0"/>
              <a:t>Чертановки</a:t>
            </a:r>
            <a:r>
              <a:rPr lang="ru-RU" sz="1300" dirty="0" smtClean="0"/>
              <a:t> в усадьбе «Узкое»		</a:t>
            </a:r>
            <a:r>
              <a:rPr lang="ru-RU" sz="1300" dirty="0" err="1" smtClean="0"/>
              <a:t>Ясенево</a:t>
            </a:r>
            <a:r>
              <a:rPr lang="ru-RU" sz="1300" dirty="0" smtClean="0"/>
              <a:t>;			</a:t>
            </a:r>
          </a:p>
          <a:p>
            <a:r>
              <a:rPr lang="ru-RU" sz="1300" dirty="0" err="1" smtClean="0"/>
              <a:t>Теплостанская</a:t>
            </a:r>
            <a:r>
              <a:rPr lang="ru-RU" sz="1300" dirty="0" smtClean="0"/>
              <a:t> возвышенность. Тёплый Стан;	</a:t>
            </a:r>
          </a:p>
          <a:p>
            <a:r>
              <a:rPr lang="ru-RU" sz="1300" dirty="0" smtClean="0"/>
              <a:t>Долина </a:t>
            </a:r>
            <a:r>
              <a:rPr lang="ru-RU" sz="1300" dirty="0" err="1" smtClean="0"/>
              <a:t>Дубинкинской</a:t>
            </a:r>
            <a:r>
              <a:rPr lang="ru-RU" sz="1300" dirty="0" smtClean="0"/>
              <a:t> речки в </a:t>
            </a:r>
            <a:r>
              <a:rPr lang="ru-RU" sz="1300" dirty="0" err="1" smtClean="0"/>
              <a:t>Битцевском</a:t>
            </a:r>
            <a:r>
              <a:rPr lang="ru-RU" sz="1300" dirty="0" smtClean="0"/>
              <a:t> лесу;</a:t>
            </a:r>
          </a:p>
          <a:p>
            <a:r>
              <a:rPr lang="ru-RU" sz="1300" dirty="0" smtClean="0"/>
              <a:t>Долина левого притока реки </a:t>
            </a:r>
            <a:r>
              <a:rPr lang="ru-RU" sz="1300" dirty="0" err="1" smtClean="0"/>
              <a:t>Очаковки</a:t>
            </a:r>
            <a:r>
              <a:rPr lang="ru-RU" sz="1300" dirty="0" smtClean="0"/>
              <a:t> в 9-м микрорайоне Теплого Стана;</a:t>
            </a:r>
          </a:p>
          <a:p>
            <a:r>
              <a:rPr lang="ru-RU" sz="1300" dirty="0" smtClean="0"/>
              <a:t>Долина реки </a:t>
            </a:r>
            <a:r>
              <a:rPr lang="ru-RU" sz="1300" dirty="0" err="1" smtClean="0"/>
              <a:t>Котловки</a:t>
            </a:r>
            <a:r>
              <a:rPr lang="ru-RU" sz="1300" dirty="0" smtClean="0"/>
              <a:t>;</a:t>
            </a:r>
          </a:p>
          <a:p>
            <a:r>
              <a:rPr lang="ru-RU" sz="1300" dirty="0" smtClean="0"/>
              <a:t>Долина реки </a:t>
            </a:r>
            <a:r>
              <a:rPr lang="ru-RU" sz="1300" dirty="0" err="1" smtClean="0"/>
              <a:t>Очаковки</a:t>
            </a:r>
            <a:r>
              <a:rPr lang="ru-RU" sz="1300" dirty="0" smtClean="0"/>
              <a:t> в Теплом Стане;</a:t>
            </a:r>
          </a:p>
          <a:p>
            <a:r>
              <a:rPr lang="ru-RU" sz="1300" dirty="0" smtClean="0"/>
              <a:t>Ельник в усадьбе «</a:t>
            </a:r>
            <a:r>
              <a:rPr lang="ru-RU" sz="1300" dirty="0" err="1" smtClean="0"/>
              <a:t>Знаменское-Садки</a:t>
            </a:r>
            <a:r>
              <a:rPr lang="ru-RU" sz="1300" dirty="0" smtClean="0"/>
              <a:t>»;</a:t>
            </a:r>
          </a:p>
          <a:p>
            <a:r>
              <a:rPr lang="ru-RU" sz="1300" dirty="0" smtClean="0"/>
              <a:t>Ельник в кварталах 26,27 </a:t>
            </a:r>
            <a:r>
              <a:rPr lang="ru-RU" sz="1300" dirty="0" err="1" smtClean="0"/>
              <a:t>Битцевского</a:t>
            </a:r>
            <a:r>
              <a:rPr lang="ru-RU" sz="1300" dirty="0" smtClean="0"/>
              <a:t> леса;</a:t>
            </a:r>
          </a:p>
          <a:p>
            <a:r>
              <a:rPr lang="ru-RU" sz="1300" dirty="0" smtClean="0"/>
              <a:t>Исток реки </a:t>
            </a:r>
            <a:r>
              <a:rPr lang="ru-RU" sz="1300" dirty="0" err="1" smtClean="0"/>
              <a:t>Очаковки</a:t>
            </a:r>
            <a:r>
              <a:rPr lang="ru-RU" sz="1300" dirty="0" smtClean="0"/>
              <a:t>;</a:t>
            </a:r>
          </a:p>
          <a:p>
            <a:r>
              <a:rPr lang="ru-RU" sz="1300" dirty="0" smtClean="0"/>
              <a:t>				</a:t>
            </a:r>
            <a:r>
              <a:rPr lang="ru-RU" sz="1200" dirty="0" smtClean="0"/>
              <a:t>	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285860"/>
            <a:ext cx="4500562" cy="4929222"/>
          </a:xfrm>
        </p:spPr>
        <p:txBody>
          <a:bodyPr>
            <a:normAutofit fontScale="55000" lnSpcReduction="20000"/>
          </a:bodyPr>
          <a:lstStyle/>
          <a:p>
            <a:r>
              <a:rPr lang="ru-RU" sz="2400" dirty="0" smtClean="0"/>
              <a:t>Липовая аллея в </a:t>
            </a:r>
            <a:r>
              <a:rPr lang="ru-RU" sz="2400" dirty="0" err="1" smtClean="0"/>
              <a:t>Зюзино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Родник в усадьбе «Узкое»;</a:t>
            </a:r>
          </a:p>
          <a:p>
            <a:r>
              <a:rPr lang="ru-RU" sz="2400" dirty="0" smtClean="0"/>
              <a:t>Родник в истоках </a:t>
            </a:r>
            <a:r>
              <a:rPr lang="ru-RU" sz="2400" dirty="0" err="1" smtClean="0"/>
              <a:t>Кукринского</a:t>
            </a:r>
            <a:r>
              <a:rPr lang="ru-RU" sz="2400" dirty="0" smtClean="0"/>
              <a:t> ручья в </a:t>
            </a:r>
            <a:r>
              <a:rPr lang="ru-RU" sz="2400" dirty="0" err="1" smtClean="0"/>
              <a:t>Коньково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Родник в квартале 20 </a:t>
            </a:r>
            <a:r>
              <a:rPr lang="ru-RU" sz="2400" dirty="0" err="1" smtClean="0"/>
              <a:t>Битцевского</a:t>
            </a:r>
            <a:r>
              <a:rPr lang="ru-RU" sz="2400" dirty="0" smtClean="0"/>
              <a:t> леса;</a:t>
            </a:r>
          </a:p>
          <a:p>
            <a:r>
              <a:rPr lang="ru-RU" sz="2400" dirty="0" smtClean="0"/>
              <a:t>Участок леса с редкими видами трав в квартале 6 </a:t>
            </a:r>
            <a:r>
              <a:rPr lang="ru-RU" sz="2400" dirty="0" err="1" smtClean="0"/>
              <a:t>Битцевского</a:t>
            </a:r>
            <a:r>
              <a:rPr lang="ru-RU" sz="2400" dirty="0" smtClean="0"/>
              <a:t> леса (</a:t>
            </a:r>
            <a:r>
              <a:rPr lang="ru-RU" sz="2400" dirty="0" err="1" smtClean="0"/>
              <a:t>Ясеневский</a:t>
            </a:r>
            <a:r>
              <a:rPr lang="ru-RU" sz="2400" dirty="0" smtClean="0"/>
              <a:t> лесопарк);</a:t>
            </a:r>
          </a:p>
          <a:p>
            <a:r>
              <a:rPr lang="ru-RU" sz="2400" dirty="0" smtClean="0"/>
              <a:t>Родник в </a:t>
            </a:r>
            <a:r>
              <a:rPr lang="ru-RU" sz="2400" dirty="0" err="1" smtClean="0"/>
              <a:t>Ясенево</a:t>
            </a:r>
            <a:r>
              <a:rPr lang="ru-RU" sz="2400" dirty="0" smtClean="0"/>
              <a:t> (Соловьиный пр., вл. 4);</a:t>
            </a:r>
          </a:p>
          <a:p>
            <a:r>
              <a:rPr lang="ru-RU" sz="2400" dirty="0" smtClean="0"/>
              <a:t>Три родника в долине реки </a:t>
            </a:r>
            <a:r>
              <a:rPr lang="ru-RU" sz="2400" dirty="0" err="1" smtClean="0"/>
              <a:t>Чертановки</a:t>
            </a:r>
            <a:r>
              <a:rPr lang="ru-RU" sz="2400" dirty="0" smtClean="0"/>
              <a:t> в </a:t>
            </a:r>
            <a:r>
              <a:rPr lang="ru-RU" sz="2400" dirty="0" err="1" smtClean="0"/>
              <a:t>Битцевском</a:t>
            </a:r>
            <a:r>
              <a:rPr lang="ru-RU" sz="2400" dirty="0" smtClean="0"/>
              <a:t> лесу;</a:t>
            </a:r>
          </a:p>
          <a:p>
            <a:r>
              <a:rPr lang="ru-RU" sz="2400" dirty="0" smtClean="0"/>
              <a:t>Балка с редкими видами трав в квартале 4 </a:t>
            </a:r>
            <a:r>
              <a:rPr lang="ru-RU" sz="2400" dirty="0" err="1" smtClean="0"/>
              <a:t>Фили-Кунцевского</a:t>
            </a:r>
            <a:r>
              <a:rPr lang="ru-RU" sz="2400" dirty="0" smtClean="0"/>
              <a:t> лесопарка;</a:t>
            </a:r>
          </a:p>
          <a:p>
            <a:r>
              <a:rPr lang="ru-RU" sz="2400" dirty="0" smtClean="0"/>
              <a:t>Долина левого притока реки </a:t>
            </a:r>
            <a:r>
              <a:rPr lang="ru-RU" sz="2400" dirty="0" err="1" smtClean="0"/>
              <a:t>Очаковки</a:t>
            </a:r>
            <a:r>
              <a:rPr lang="ru-RU" sz="2400" dirty="0" smtClean="0"/>
              <a:t> с родником в </a:t>
            </a:r>
            <a:r>
              <a:rPr lang="ru-RU" sz="2400" dirty="0" err="1" smtClean="0"/>
              <a:t>Тропарево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Долина реки </a:t>
            </a:r>
            <a:r>
              <a:rPr lang="ru-RU" sz="2400" dirty="0" err="1" smtClean="0"/>
              <a:t>Сетунь</a:t>
            </a:r>
            <a:r>
              <a:rPr lang="ru-RU" sz="2400" dirty="0" smtClean="0"/>
              <a:t> в Матвеевском лесу;</a:t>
            </a:r>
          </a:p>
          <a:p>
            <a:r>
              <a:rPr lang="ru-RU" sz="2400" dirty="0" smtClean="0"/>
              <a:t>Дубняк в квартале 2 </a:t>
            </a:r>
            <a:r>
              <a:rPr lang="ru-RU" sz="2400" dirty="0" err="1" smtClean="0"/>
              <a:t>Фили-Кунцевского</a:t>
            </a:r>
            <a:r>
              <a:rPr lang="ru-RU" sz="2400" dirty="0" smtClean="0"/>
              <a:t> лесопарка;</a:t>
            </a:r>
          </a:p>
          <a:p>
            <a:r>
              <a:rPr lang="ru-RU" sz="2400" dirty="0" smtClean="0"/>
              <a:t>«Каменная </a:t>
            </a:r>
            <a:r>
              <a:rPr lang="ru-RU" sz="2400" dirty="0" err="1" smtClean="0"/>
              <a:t>Клетва</a:t>
            </a:r>
            <a:r>
              <a:rPr lang="ru-RU" sz="2400" dirty="0" smtClean="0"/>
              <a:t>» на </a:t>
            </a:r>
            <a:r>
              <a:rPr lang="ru-RU" sz="2400" dirty="0" err="1" smtClean="0"/>
              <a:t>Крылатских</a:t>
            </a:r>
            <a:r>
              <a:rPr lang="ru-RU" sz="2400" dirty="0" smtClean="0"/>
              <a:t> холмах;</a:t>
            </a:r>
          </a:p>
          <a:p>
            <a:r>
              <a:rPr lang="ru-RU" sz="2400" dirty="0" smtClean="0"/>
              <a:t>Липняк </a:t>
            </a:r>
            <a:r>
              <a:rPr lang="ru-RU" sz="2400" dirty="0" err="1" smtClean="0"/>
              <a:t>пролесниковый</a:t>
            </a:r>
            <a:r>
              <a:rPr lang="ru-RU" sz="2400" dirty="0" smtClean="0"/>
              <a:t> в кварталах 2-4 </a:t>
            </a:r>
            <a:r>
              <a:rPr lang="ru-RU" sz="2400" dirty="0" err="1" smtClean="0"/>
              <a:t>Фили-Кунцевского</a:t>
            </a:r>
            <a:r>
              <a:rPr lang="ru-RU" sz="2400" dirty="0" smtClean="0"/>
              <a:t> лесопарка;</a:t>
            </a:r>
          </a:p>
          <a:p>
            <a:r>
              <a:rPr lang="ru-RU" sz="2400" dirty="0" smtClean="0"/>
              <a:t>Обнажения юрских глин в квартале 2 </a:t>
            </a:r>
            <a:r>
              <a:rPr lang="ru-RU" sz="2400" dirty="0" err="1" smtClean="0"/>
              <a:t>Фили-Кунцевского</a:t>
            </a:r>
            <a:r>
              <a:rPr lang="ru-RU" sz="2400" dirty="0" smtClean="0"/>
              <a:t> лесопарка;</a:t>
            </a:r>
          </a:p>
          <a:p>
            <a:r>
              <a:rPr lang="ru-RU" sz="2400" dirty="0" smtClean="0"/>
              <a:t>Овраг «Малая </a:t>
            </a:r>
            <a:r>
              <a:rPr lang="ru-RU" sz="2400" dirty="0" err="1" smtClean="0"/>
              <a:t>Гнилуша</a:t>
            </a:r>
            <a:r>
              <a:rPr lang="ru-RU" sz="2400" dirty="0" smtClean="0"/>
              <a:t>»;</a:t>
            </a:r>
          </a:p>
          <a:p>
            <a:r>
              <a:rPr lang="ru-RU" sz="2400" dirty="0" smtClean="0"/>
              <a:t>Родник «</a:t>
            </a:r>
            <a:r>
              <a:rPr lang="ru-RU" sz="2400" dirty="0" err="1" smtClean="0"/>
              <a:t>Рудненская</a:t>
            </a:r>
            <a:r>
              <a:rPr lang="ru-RU" sz="2400" dirty="0" smtClean="0"/>
              <a:t> Божья Матерь» на </a:t>
            </a:r>
            <a:r>
              <a:rPr lang="ru-RU" sz="2400" dirty="0" err="1" smtClean="0"/>
              <a:t>Крылатских</a:t>
            </a:r>
            <a:r>
              <a:rPr lang="ru-RU" sz="2400" dirty="0" smtClean="0"/>
              <a:t> холмах;</a:t>
            </a:r>
          </a:p>
          <a:p>
            <a:r>
              <a:rPr lang="ru-RU" sz="2400" dirty="0" smtClean="0"/>
              <a:t>Склоны </a:t>
            </a:r>
            <a:r>
              <a:rPr lang="ru-RU" sz="2400" dirty="0" smtClean="0"/>
              <a:t>Воробь</a:t>
            </a:r>
            <a:r>
              <a:rPr lang="ru-RU" sz="2400" dirty="0"/>
              <a:t>ё</a:t>
            </a:r>
            <a:r>
              <a:rPr lang="ru-RU" sz="2400" dirty="0" smtClean="0"/>
              <a:t>вых </a:t>
            </a:r>
            <a:r>
              <a:rPr lang="ru-RU" sz="2400" dirty="0" smtClean="0"/>
              <a:t>гор;</a:t>
            </a:r>
          </a:p>
          <a:p>
            <a:r>
              <a:rPr lang="ru-RU" sz="2400" dirty="0" smtClean="0"/>
              <a:t>Старый липняк в квартале 11 </a:t>
            </a:r>
            <a:r>
              <a:rPr lang="ru-RU" sz="2400" dirty="0" err="1" smtClean="0"/>
              <a:t>Фили-Кунцевского</a:t>
            </a:r>
            <a:r>
              <a:rPr lang="ru-RU" sz="2400" dirty="0" smtClean="0"/>
              <a:t> лесопарка;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7 сентября 1812 года </a:t>
            </a:r>
            <a:r>
              <a:rPr lang="ru-RU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Бородинское сражение во время Отечественной войны 1812 года.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357430"/>
            <a:ext cx="5026946" cy="358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26627" name="Picture 6" descr="130.71 К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08050"/>
            <a:ext cx="71437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743075" y="53213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1095375" y="5321300"/>
            <a:ext cx="50768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Алексей КИВШЕНКО. Военный совет в Филях</a:t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5148263" y="4221163"/>
            <a:ext cx="39957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/>
              <a:t>Василий Верещагин.</a:t>
            </a:r>
          </a:p>
          <a:p>
            <a:r>
              <a:rPr lang="ru-RU" i="1"/>
              <a:t>Перед Москвою. Ожидание депутации бояр. </a:t>
            </a:r>
          </a:p>
          <a:p>
            <a:r>
              <a:rPr lang="ru-RU" i="1"/>
              <a:t>Наполеон на Поклонной горе. 1891—1892. ГИМ </a:t>
            </a:r>
            <a:br>
              <a:rPr lang="ru-RU" i="1"/>
            </a:br>
            <a:endParaRPr lang="ru-RU" i="1"/>
          </a:p>
        </p:txBody>
      </p:sp>
      <p:pic>
        <p:nvPicPr>
          <p:cNvPr id="27652" name="Picture 6" descr="att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47053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30723" name="Picture 5" descr=" Василий Верещагин. &#10; В покоренной Москве. &#10; Поджигатели или Расстрел в Кремле. &#10; Vasily Vereshchagin. &#10; In Defeated Moscow. &#10; Arsonists or Shooting in the Kremlin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96975"/>
            <a:ext cx="6227763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455738" y="5969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0725" name="Text Box 10"/>
          <p:cNvSpPr txBox="1">
            <a:spLocks noChangeArrowheads="1"/>
          </p:cNvSpPr>
          <p:nvPr/>
        </p:nvSpPr>
        <p:spPr bwMode="auto">
          <a:xfrm>
            <a:off x="6659563" y="2420938"/>
            <a:ext cx="2484437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/>
              <a:t>Василий Верещагин. </a:t>
            </a:r>
            <a:br>
              <a:rPr lang="ru-RU" i="1"/>
            </a:br>
            <a:r>
              <a:rPr lang="ru-RU" i="1"/>
              <a:t>В покоренной Москве</a:t>
            </a:r>
            <a:br>
              <a:rPr lang="ru-RU" i="1"/>
            </a:br>
            <a:r>
              <a:rPr lang="ru-RU" i="1"/>
              <a:t>("Поджигатели" или "Расстрел в Кремле"). </a:t>
            </a:r>
            <a:br>
              <a:rPr lang="ru-RU" i="1"/>
            </a:br>
            <a:r>
              <a:rPr lang="ru-RU" i="1"/>
              <a:t>1897-1898. Холст, масло. 86 x 112. </a:t>
            </a:r>
          </a:p>
          <a:p>
            <a:r>
              <a:rPr lang="ru-RU" i="1"/>
              <a:t>Государственный Исторический музей, Москва, Россия</a:t>
            </a:r>
            <a:r>
              <a:rPr lang="ru-RU" sz="1600" i="1"/>
              <a:t>. </a:t>
            </a:r>
            <a:r>
              <a:rPr lang="ru-RU" sz="1600"/>
              <a:t/>
            </a:r>
            <a:br>
              <a:rPr lang="ru-RU" sz="1600"/>
            </a:br>
            <a:endParaRPr lang="ru-RU" sz="16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 </a:t>
            </a:r>
            <a:endParaRPr lang="ru-RU" dirty="0" smtClean="0"/>
          </a:p>
        </p:txBody>
      </p:sp>
      <p:sp>
        <p:nvSpPr>
          <p:cNvPr id="155651" name="Содержимое 2"/>
          <p:cNvSpPr>
            <a:spLocks noGrp="1"/>
          </p:cNvSpPr>
          <p:nvPr>
            <p:ph sz="half" idx="1"/>
          </p:nvPr>
        </p:nvSpPr>
        <p:spPr>
          <a:xfrm>
            <a:off x="0" y="1719263"/>
            <a:ext cx="4038600" cy="4411662"/>
          </a:xfrm>
        </p:spPr>
        <p:txBody>
          <a:bodyPr/>
          <a:lstStyle/>
          <a:p>
            <a:r>
              <a:rPr lang="ru-RU" sz="2000" dirty="0" smtClean="0"/>
              <a:t>10 сентября – </a:t>
            </a:r>
          </a:p>
          <a:p>
            <a:r>
              <a:rPr lang="ru-RU" sz="2000" b="1" dirty="0" smtClean="0"/>
              <a:t>80 лет </a:t>
            </a:r>
            <a:r>
              <a:rPr lang="ru-RU" sz="2000" dirty="0" smtClean="0"/>
              <a:t>со дня рождения русского писателя</a:t>
            </a:r>
          </a:p>
          <a:p>
            <a:r>
              <a:rPr lang="ru-RU" sz="2000" b="1" dirty="0" smtClean="0"/>
              <a:t>Геннадия Фёдоровича </a:t>
            </a:r>
            <a:r>
              <a:rPr lang="ru-RU" sz="2000" b="1" dirty="0" err="1" smtClean="0"/>
              <a:t>Шпаликова</a:t>
            </a:r>
            <a:endParaRPr lang="ru-RU" sz="2000" b="1" dirty="0" smtClean="0"/>
          </a:p>
          <a:p>
            <a:r>
              <a:rPr lang="ru-RU" sz="2000" dirty="0" smtClean="0"/>
              <a:t>(1937-1974)</a:t>
            </a:r>
          </a:p>
          <a:p>
            <a:endParaRPr lang="ru-RU" dirty="0" smtClean="0"/>
          </a:p>
        </p:txBody>
      </p:sp>
      <p:sp>
        <p:nvSpPr>
          <p:cNvPr id="155652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altLang="en-US" smtClean="0"/>
              <a:t>Московский календарь 2017. Избранное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1357298"/>
            <a:ext cx="2698256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071810"/>
            <a:ext cx="1905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500570"/>
            <a:ext cx="1629746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3929066"/>
            <a:ext cx="1905950" cy="276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9728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pPr eaLnBrk="1" hangingPunct="1"/>
            <a:r>
              <a:rPr lang="ru-RU" smtClean="0"/>
              <a:t>Гулянья на Москве</a:t>
            </a:r>
          </a:p>
        </p:txBody>
      </p:sp>
      <p:sp>
        <p:nvSpPr>
          <p:cNvPr id="9728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802" y="1981200"/>
            <a:ext cx="3094038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sz="2400" dirty="0" smtClean="0"/>
              <a:t>22 сентября 1722 г. </a:t>
            </a:r>
            <a:r>
              <a:rPr lang="ru-RU" sz="2400" b="1" dirty="0" smtClean="0"/>
              <a:t>Пётр </a:t>
            </a:r>
            <a:r>
              <a:rPr lang="en-US" sz="2400" b="1" dirty="0" smtClean="0"/>
              <a:t>I</a:t>
            </a:r>
            <a:r>
              <a:rPr lang="ru-RU" sz="2400" b="1" dirty="0" smtClean="0"/>
              <a:t> </a:t>
            </a:r>
          </a:p>
          <a:p>
            <a:pPr eaLnBrk="1" hangingPunct="1"/>
            <a:r>
              <a:rPr lang="ru-RU" sz="2400" dirty="0" smtClean="0"/>
              <a:t>издал указ , официально разрешавший гулянья в Москве. Главные места гуляний:</a:t>
            </a:r>
          </a:p>
          <a:p>
            <a:pPr eaLnBrk="1" hangingPunct="1"/>
            <a:r>
              <a:rPr lang="ru-RU" sz="2400" dirty="0" smtClean="0"/>
              <a:t> Красные ворота, </a:t>
            </a:r>
          </a:p>
          <a:p>
            <a:pPr eaLnBrk="1" hangingPunct="1"/>
            <a:r>
              <a:rPr lang="ru-RU" sz="2400" dirty="0" smtClean="0"/>
              <a:t>Лубянка, </a:t>
            </a:r>
          </a:p>
          <a:p>
            <a:pPr eaLnBrk="1" hangingPunct="1"/>
            <a:r>
              <a:rPr lang="ru-RU" sz="2400" dirty="0" smtClean="0"/>
              <a:t>Разгуляй, </a:t>
            </a:r>
          </a:p>
          <a:p>
            <a:pPr eaLnBrk="1" hangingPunct="1"/>
            <a:r>
              <a:rPr lang="ru-RU" sz="2400" dirty="0" smtClean="0"/>
              <a:t>Новинский бульвар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2214554"/>
            <a:ext cx="4524380" cy="338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7586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Замечательные москвичи</a:t>
            </a:r>
          </a:p>
        </p:txBody>
      </p:sp>
      <p:sp>
        <p:nvSpPr>
          <p:cNvPr id="67587" name="Содержимое 2"/>
          <p:cNvSpPr>
            <a:spLocks noGrp="1"/>
          </p:cNvSpPr>
          <p:nvPr>
            <p:ph sz="half" idx="1"/>
          </p:nvPr>
        </p:nvSpPr>
        <p:spPr>
          <a:xfrm>
            <a:off x="41920" y="1981200"/>
            <a:ext cx="3810000" cy="4114800"/>
          </a:xfrm>
        </p:spPr>
        <p:txBody>
          <a:bodyPr/>
          <a:lstStyle/>
          <a:p>
            <a:r>
              <a:rPr lang="ru-RU" dirty="0" smtClean="0"/>
              <a:t>30 сентября – </a:t>
            </a:r>
            <a:r>
              <a:rPr lang="ru-RU" b="1" dirty="0" smtClean="0"/>
              <a:t>100 лет</a:t>
            </a:r>
          </a:p>
          <a:p>
            <a:r>
              <a:rPr lang="ru-RU" dirty="0" smtClean="0"/>
              <a:t>со дня рождения актёра, режиссёра, создателя театра на Таганке </a:t>
            </a:r>
          </a:p>
          <a:p>
            <a:r>
              <a:rPr lang="ru-RU" b="1" dirty="0" smtClean="0"/>
              <a:t>Юрия Петровича Любимова</a:t>
            </a:r>
          </a:p>
          <a:p>
            <a:r>
              <a:rPr lang="ru-RU" dirty="0" smtClean="0"/>
              <a:t>(1917-2014)</a:t>
            </a:r>
          </a:p>
        </p:txBody>
      </p:sp>
      <p:pic>
        <p:nvPicPr>
          <p:cNvPr id="67591" name="Picture 7" descr="Картинка 17 из 576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941" y="1773238"/>
            <a:ext cx="3804822" cy="2155828"/>
          </a:xfrm>
          <a:prstGeom prst="rect">
            <a:avLst/>
          </a:prstGeom>
          <a:noFill/>
        </p:spPr>
      </p:pic>
      <p:pic>
        <p:nvPicPr>
          <p:cNvPr id="67593" name="Picture 9" descr="Картинка 0 из 564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4724400"/>
            <a:ext cx="2309813" cy="184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ОКТЯБРЬ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0750" y="2086769"/>
            <a:ext cx="47625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Русская литература.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Серебряный век.</a:t>
            </a:r>
            <a:r>
              <a:rPr lang="ru-RU" b="1" dirty="0" smtClean="0">
                <a:solidFill>
                  <a:srgbClr val="CC3300"/>
                </a:solidFill>
              </a:rPr>
              <a:t> ХХ век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Русское зарубежье </a:t>
            </a:r>
            <a:endParaRPr lang="ru-RU" dirty="0" smtClean="0"/>
          </a:p>
        </p:txBody>
      </p:sp>
      <p:sp>
        <p:nvSpPr>
          <p:cNvPr id="163843" name="Содержимое 2"/>
          <p:cNvSpPr>
            <a:spLocks noGrp="1"/>
          </p:cNvSpPr>
          <p:nvPr>
            <p:ph sz="half" idx="1"/>
          </p:nvPr>
        </p:nvSpPr>
        <p:spPr>
          <a:xfrm>
            <a:off x="0" y="1719263"/>
            <a:ext cx="4038600" cy="2717849"/>
          </a:xfrm>
        </p:spPr>
        <p:txBody>
          <a:bodyPr/>
          <a:lstStyle/>
          <a:p>
            <a:r>
              <a:rPr lang="ru-RU" sz="2000" dirty="0" smtClean="0"/>
              <a:t>8 октября – </a:t>
            </a:r>
          </a:p>
          <a:p>
            <a:r>
              <a:rPr lang="ru-RU" sz="2000" b="1" dirty="0" smtClean="0"/>
              <a:t>125 лет </a:t>
            </a:r>
            <a:r>
              <a:rPr lang="ru-RU" sz="2000" dirty="0" smtClean="0"/>
              <a:t>со дня рождения русского поэта </a:t>
            </a:r>
          </a:p>
          <a:p>
            <a:r>
              <a:rPr lang="ru-RU" sz="2000" b="1" dirty="0" smtClean="0"/>
              <a:t>Марины Ивановны Цветаевой </a:t>
            </a:r>
          </a:p>
          <a:p>
            <a:r>
              <a:rPr lang="ru-RU" sz="2000" dirty="0" smtClean="0"/>
              <a:t>(1892-1941)</a:t>
            </a:r>
          </a:p>
          <a:p>
            <a:endParaRPr lang="ru-RU" dirty="0" smtClean="0"/>
          </a:p>
        </p:txBody>
      </p:sp>
      <p:sp>
        <p:nvSpPr>
          <p:cNvPr id="163844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altLang="en-US" smtClean="0"/>
              <a:t>Московский календарь 2017. Избранное</a:t>
            </a:r>
          </a:p>
        </p:txBody>
      </p:sp>
      <p:pic>
        <p:nvPicPr>
          <p:cNvPr id="163845" name="Picture 8" descr="ANd9GcRc6vRtocNHxXbmYQldO60Yel9rfTWpQ3phrffPwQIcCJRc7FOsa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724400"/>
            <a:ext cx="18288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6" name="Picture 10" descr="mtsvetae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857232"/>
            <a:ext cx="14795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7" name="Picture 12" descr="m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2952732"/>
            <a:ext cx="24288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8" name="Picture 14" descr="ANd9GcQcTmBaeB6YA7_u0PHzJyDFD_jBrgbWBTKRItCWV17NRdwDR3_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5" y="3000375"/>
            <a:ext cx="18383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6" descr="%D0%9C%D0%B0%D1%80%D0%B8%D0%BD%D0%B0+%D0%A6%D0%B2%D0%B5%D1%82%D0%B0%D0%B5%D0%B2%D0%B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2092351" cy="312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Picture 8" descr="ANd9GcT86V3RskgzffIvYQe_qhhIZdrPxF2lizmJBOZSYdF9q2gr1Zt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929066"/>
            <a:ext cx="17811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8" name="Picture 10" descr="Mitreohin_Cvetaeva19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4806" y="142852"/>
            <a:ext cx="221919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0" name="Нижний колонтитул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altLang="en-US" smtClean="0"/>
              <a:t>Московский календарь 2017. Избранное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785926"/>
            <a:ext cx="3224066" cy="307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3357562"/>
            <a:ext cx="1905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Памятники природы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14422"/>
            <a:ext cx="4467196" cy="5214974"/>
          </a:xfrm>
        </p:spPr>
        <p:txBody>
          <a:bodyPr>
            <a:noAutofit/>
          </a:bodyPr>
          <a:lstStyle/>
          <a:p>
            <a:r>
              <a:rPr lang="ru-RU" sz="1300" dirty="0" smtClean="0"/>
              <a:t>Суходольные луга на </a:t>
            </a:r>
            <a:r>
              <a:rPr lang="ru-RU" sz="1300" dirty="0" err="1" smtClean="0"/>
              <a:t>Крылатских</a:t>
            </a:r>
            <a:r>
              <a:rPr lang="ru-RU" sz="1300" dirty="0" smtClean="0"/>
              <a:t> холмах (два участка);</a:t>
            </a:r>
          </a:p>
          <a:p>
            <a:r>
              <a:rPr lang="ru-RU" sz="1300" dirty="0" smtClean="0"/>
              <a:t>Участок оползневого склона в </a:t>
            </a:r>
            <a:r>
              <a:rPr lang="ru-RU" sz="1300" dirty="0" err="1" smtClean="0"/>
              <a:t>Фили-Кунцевском</a:t>
            </a:r>
            <a:r>
              <a:rPr lang="ru-RU" sz="1300" dirty="0" smtClean="0"/>
              <a:t> лесопарке;</a:t>
            </a:r>
          </a:p>
          <a:p>
            <a:r>
              <a:rPr lang="ru-RU" sz="1300" dirty="0" smtClean="0"/>
              <a:t>Холмы Кунцевского городища в </a:t>
            </a:r>
            <a:r>
              <a:rPr lang="ru-RU" sz="1300" dirty="0" err="1" smtClean="0"/>
              <a:t>Фили-Кунцевском</a:t>
            </a:r>
            <a:r>
              <a:rPr lang="ru-RU" sz="1300" dirty="0" smtClean="0"/>
              <a:t> лесопарке;</a:t>
            </a:r>
          </a:p>
          <a:p>
            <a:r>
              <a:rPr lang="ru-RU" sz="1300" dirty="0" err="1" smtClean="0"/>
              <a:t>Черноольшаник</a:t>
            </a:r>
            <a:r>
              <a:rPr lang="ru-RU" sz="1300" dirty="0" smtClean="0"/>
              <a:t> под Кунцевским городищем в квартале 2 </a:t>
            </a:r>
            <a:r>
              <a:rPr lang="ru-RU" sz="1300" dirty="0" err="1" smtClean="0"/>
              <a:t>Фили-Кунцевского</a:t>
            </a:r>
            <a:r>
              <a:rPr lang="ru-RU" sz="1300" dirty="0" smtClean="0"/>
              <a:t> лесопарка;	</a:t>
            </a:r>
          </a:p>
          <a:p>
            <a:r>
              <a:rPr lang="ru-RU" sz="1300" dirty="0" smtClean="0"/>
              <a:t>Два родника в «Каменной </a:t>
            </a:r>
            <a:r>
              <a:rPr lang="ru-RU" sz="1300" dirty="0" err="1" smtClean="0"/>
              <a:t>Клетве</a:t>
            </a:r>
            <a:r>
              <a:rPr lang="ru-RU" sz="1300" dirty="0" smtClean="0"/>
              <a:t>» на Крылатских холмах	</a:t>
            </a:r>
            <a:r>
              <a:rPr lang="ru-RU" sz="1300" dirty="0" err="1" smtClean="0"/>
              <a:t>Крылатское</a:t>
            </a:r>
            <a:r>
              <a:rPr lang="ru-RU" sz="1300" dirty="0" smtClean="0"/>
              <a:t>;	</a:t>
            </a:r>
          </a:p>
          <a:p>
            <a:r>
              <a:rPr lang="ru-RU" sz="1300" dirty="0" smtClean="0"/>
              <a:t>Родник в левом борту; оврага на </a:t>
            </a:r>
            <a:r>
              <a:rPr lang="ru-RU" sz="1300" dirty="0" smtClean="0"/>
              <a:t>Воробьёвых </a:t>
            </a:r>
            <a:r>
              <a:rPr lang="ru-RU" sz="1300" dirty="0" smtClean="0"/>
              <a:t>горах;</a:t>
            </a:r>
          </a:p>
          <a:p>
            <a:r>
              <a:rPr lang="ru-RU" sz="1300" dirty="0" smtClean="0"/>
              <a:t>Родник в овраге в Фили Кунцевском лесопарке (напротив д. 14, корп. 3 по 1-й </a:t>
            </a:r>
            <a:r>
              <a:rPr lang="ru-RU" sz="1300" dirty="0" err="1" smtClean="0"/>
              <a:t>Крылатской</a:t>
            </a:r>
            <a:r>
              <a:rPr lang="ru-RU" sz="1300" dirty="0" smtClean="0"/>
              <a:t> ул.);</a:t>
            </a:r>
          </a:p>
          <a:p>
            <a:r>
              <a:rPr lang="ru-RU" sz="1300" dirty="0" smtClean="0"/>
              <a:t>Родник у основания правобережного склона долины реки </a:t>
            </a:r>
            <a:r>
              <a:rPr lang="ru-RU" sz="1300" dirty="0" err="1" smtClean="0"/>
              <a:t>Сетуни</a:t>
            </a:r>
            <a:r>
              <a:rPr lang="ru-RU" sz="1300" dirty="0" smtClean="0"/>
              <a:t> (к югу от д. 1 7 по ул. Вересаева);</a:t>
            </a:r>
          </a:p>
          <a:p>
            <a:r>
              <a:rPr lang="ru-RU" sz="1300" dirty="0" smtClean="0"/>
              <a:t>Родник на крутом склоне в </a:t>
            </a:r>
            <a:r>
              <a:rPr lang="ru-RU" sz="1300" dirty="0" err="1" smtClean="0"/>
              <a:t>Фили-Кунцевском</a:t>
            </a:r>
            <a:r>
              <a:rPr lang="ru-RU" sz="1300" dirty="0" smtClean="0"/>
              <a:t> лесопарке;</a:t>
            </a:r>
          </a:p>
          <a:p>
            <a:r>
              <a:rPr lang="ru-RU" sz="1300" dirty="0" smtClean="0"/>
              <a:t>Родник у подножия </a:t>
            </a:r>
            <a:r>
              <a:rPr lang="ru-RU" sz="1300" dirty="0" err="1" smtClean="0"/>
              <a:t>надоползневого</a:t>
            </a:r>
            <a:r>
              <a:rPr lang="ru-RU" sz="1300" dirty="0" smtClean="0"/>
              <a:t> уступа на Воробьевых горах;</a:t>
            </a:r>
          </a:p>
          <a:p>
            <a:r>
              <a:rPr lang="ru-RU" sz="1300" dirty="0" smtClean="0"/>
              <a:t>Родник у подножия оползневого склона в </a:t>
            </a:r>
            <a:r>
              <a:rPr lang="ru-RU" sz="1300" dirty="0" err="1" smtClean="0"/>
              <a:t>Фили-Кунцевском</a:t>
            </a:r>
            <a:r>
              <a:rPr lang="ru-RU" sz="1300" dirty="0" smtClean="0"/>
              <a:t> лесопарке;</a:t>
            </a:r>
          </a:p>
          <a:p>
            <a:r>
              <a:rPr lang="ru-RU" sz="1300" dirty="0" smtClean="0"/>
              <a:t>Родник ниже памятника Герцену и Огареву на Воробьевых горах;</a:t>
            </a:r>
          </a:p>
          <a:p>
            <a:r>
              <a:rPr lang="ru-RU" sz="1300" dirty="0" smtClean="0"/>
              <a:t>Долина реки Химки в природно-историческом парке «</a:t>
            </a:r>
            <a:r>
              <a:rPr lang="ru-RU" sz="1300" dirty="0" err="1" smtClean="0"/>
              <a:t>Покровское-Стрешнево</a:t>
            </a:r>
            <a:r>
              <a:rPr lang="ru-RU" sz="1300" dirty="0" smtClean="0"/>
              <a:t>»;</a:t>
            </a:r>
          </a:p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6248" y="1214422"/>
            <a:ext cx="4929222" cy="5214974"/>
          </a:xfrm>
        </p:spPr>
        <p:txBody>
          <a:bodyPr>
            <a:normAutofit/>
          </a:bodyPr>
          <a:lstStyle/>
          <a:p>
            <a:r>
              <a:rPr lang="ru-RU" sz="1300" dirty="0" err="1" smtClean="0"/>
              <a:t>Карамышевский</a:t>
            </a:r>
            <a:r>
              <a:rPr lang="ru-RU" sz="1300" dirty="0" smtClean="0"/>
              <a:t> берег реки Москвы;</a:t>
            </a:r>
          </a:p>
          <a:p>
            <a:r>
              <a:rPr lang="ru-RU" sz="1300" dirty="0" err="1" smtClean="0"/>
              <a:t>Мезотрофное</a:t>
            </a:r>
            <a:r>
              <a:rPr lang="ru-RU" sz="1300" dirty="0" smtClean="0"/>
              <a:t> болото в квартале 31 </a:t>
            </a:r>
            <a:r>
              <a:rPr lang="ru-RU" sz="1300" dirty="0" err="1" smtClean="0"/>
              <a:t>Алешкинского</a:t>
            </a:r>
            <a:r>
              <a:rPr lang="ru-RU" sz="1300" dirty="0" smtClean="0"/>
              <a:t> леса;</a:t>
            </a:r>
          </a:p>
          <a:p>
            <a:r>
              <a:rPr lang="ru-RU" sz="1300" dirty="0" smtClean="0"/>
              <a:t>Родники в долине реки Химки в природно-историческом парке «</a:t>
            </a:r>
            <a:r>
              <a:rPr lang="ru-RU" sz="1300" dirty="0" err="1" smtClean="0"/>
              <a:t>Покровское-Стрешнево</a:t>
            </a:r>
            <a:r>
              <a:rPr lang="ru-RU" sz="1300" dirty="0" smtClean="0"/>
              <a:t>»;</a:t>
            </a:r>
          </a:p>
          <a:p>
            <a:r>
              <a:rPr lang="ru-RU" sz="1300" dirty="0" smtClean="0"/>
              <a:t>Серебряный Бор;</a:t>
            </a:r>
          </a:p>
          <a:p>
            <a:r>
              <a:rPr lang="ru-RU" sz="1300" dirty="0" smtClean="0"/>
              <a:t>Тушинская чаша	1,072[32]	Южное Тушино;</a:t>
            </a:r>
          </a:p>
          <a:p>
            <a:r>
              <a:rPr lang="ru-RU" sz="1300" dirty="0" err="1" smtClean="0"/>
              <a:t>Щукинский</a:t>
            </a:r>
            <a:r>
              <a:rPr lang="ru-RU" sz="1300" dirty="0" smtClean="0"/>
              <a:t> полуостров;</a:t>
            </a:r>
          </a:p>
          <a:p>
            <a:r>
              <a:rPr lang="ru-RU" sz="1300" dirty="0" smtClean="0"/>
              <a:t>Два родника на берегу реки Москвы ниже </a:t>
            </a:r>
            <a:r>
              <a:rPr lang="ru-RU" sz="1300" dirty="0" err="1" smtClean="0"/>
              <a:t>Карамышевского</a:t>
            </a:r>
            <a:r>
              <a:rPr lang="ru-RU" sz="1300" dirty="0" smtClean="0"/>
              <a:t> моста (напротив </a:t>
            </a:r>
            <a:r>
              <a:rPr lang="ru-RU" sz="1300" dirty="0" err="1" smtClean="0"/>
              <a:t>Карамышевской</a:t>
            </a:r>
            <a:r>
              <a:rPr lang="ru-RU" sz="1300" dirty="0" smtClean="0"/>
              <a:t> </a:t>
            </a:r>
            <a:r>
              <a:rPr lang="ru-RU" sz="1300" dirty="0" err="1" smtClean="0"/>
              <a:t>наб</a:t>
            </a:r>
            <a:r>
              <a:rPr lang="ru-RU" sz="1300" dirty="0" smtClean="0"/>
              <a:t>., вл. 20-24);			</a:t>
            </a:r>
          </a:p>
          <a:p>
            <a:r>
              <a:rPr lang="ru-RU" sz="1300" dirty="0" smtClean="0"/>
              <a:t>Родник на </a:t>
            </a:r>
            <a:r>
              <a:rPr lang="ru-RU" sz="1300" dirty="0" err="1" smtClean="0"/>
              <a:t>Карамышевском</a:t>
            </a:r>
            <a:r>
              <a:rPr lang="ru-RU" sz="1300" dirty="0" smtClean="0"/>
              <a:t> берегу реки Москвы;	</a:t>
            </a:r>
          </a:p>
          <a:p>
            <a:r>
              <a:rPr lang="ru-RU" sz="1300" dirty="0" smtClean="0"/>
              <a:t>Родник в левобережной части долины реки Сходни ниже Озерной аллеи;</a:t>
            </a:r>
          </a:p>
          <a:p>
            <a:r>
              <a:rPr lang="ru-RU" sz="1300" dirty="0" smtClean="0"/>
              <a:t>Родник в правобережной части поймы реки Каменки выше устья </a:t>
            </a:r>
            <a:r>
              <a:rPr lang="ru-RU" sz="1300" dirty="0" err="1" smtClean="0"/>
              <a:t>Кукуевской</a:t>
            </a:r>
            <a:r>
              <a:rPr lang="ru-RU" sz="1300" dirty="0" smtClean="0"/>
              <a:t> балки;</a:t>
            </a:r>
          </a:p>
          <a:p>
            <a:r>
              <a:rPr lang="ru-RU" sz="1300" dirty="0" smtClean="0"/>
              <a:t>Родник в правобережной части долины реки Сходни ниже стадиона «Ангстрем»;</a:t>
            </a:r>
          </a:p>
          <a:p>
            <a:r>
              <a:rPr lang="ru-RU" sz="1300" dirty="0" smtClean="0"/>
              <a:t>Родник на левом берегу реки </a:t>
            </a:r>
            <a:r>
              <a:rPr lang="ru-RU" sz="1300" dirty="0" err="1" smtClean="0"/>
              <a:t>Горетовки</a:t>
            </a:r>
            <a:r>
              <a:rPr lang="ru-RU" sz="1300" dirty="0" smtClean="0"/>
              <a:t> в деревне Рожки к юго-западу от д. 17;</a:t>
            </a:r>
          </a:p>
          <a:p>
            <a:r>
              <a:rPr lang="ru-RU" sz="1300" dirty="0" smtClean="0"/>
              <a:t>Родник на левом берегу реки </a:t>
            </a:r>
            <a:r>
              <a:rPr lang="ru-RU" sz="1300" dirty="0" err="1" smtClean="0"/>
              <a:t>Горетовки</a:t>
            </a:r>
            <a:r>
              <a:rPr lang="ru-RU" sz="1300" dirty="0" smtClean="0"/>
              <a:t> вблизи западной границы города Зеленограда;</a:t>
            </a:r>
          </a:p>
          <a:p>
            <a:r>
              <a:rPr lang="ru-RU" sz="1300" dirty="0" smtClean="0"/>
              <a:t>Родник на левом берегу реки </a:t>
            </a:r>
            <a:r>
              <a:rPr lang="ru-RU" sz="1300" dirty="0" err="1" smtClean="0"/>
              <a:t>Ржавки</a:t>
            </a:r>
            <a:r>
              <a:rPr lang="ru-RU" sz="1300" dirty="0" smtClean="0"/>
              <a:t> напротив устья ручья Левая </a:t>
            </a:r>
            <a:r>
              <a:rPr lang="ru-RU" sz="1300" dirty="0" err="1" smtClean="0"/>
              <a:t>Ржавка</a:t>
            </a:r>
            <a:r>
              <a:rPr lang="ru-RU" sz="1300" dirty="0" smtClean="0"/>
              <a:t>;</a:t>
            </a:r>
            <a:endParaRPr lang="ru-RU" sz="13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  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Сергий Радонежский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(</a:t>
            </a:r>
            <a:r>
              <a:rPr lang="ru-RU" sz="3600" dirty="0" err="1" smtClean="0">
                <a:solidFill>
                  <a:schemeClr val="tx1"/>
                </a:solidFill>
              </a:rPr>
              <a:t>ок</a:t>
            </a:r>
            <a:r>
              <a:rPr lang="ru-RU" sz="3600" dirty="0" smtClean="0">
                <a:solidFill>
                  <a:schemeClr val="tx1"/>
                </a:solidFill>
              </a:rPr>
              <a:t>. 1321-</a:t>
            </a:r>
            <a:r>
              <a:rPr lang="ru-RU" sz="3600" u="sng" dirty="0" smtClean="0">
                <a:solidFill>
                  <a:schemeClr val="tx1"/>
                </a:solidFill>
              </a:rPr>
              <a:t>1392)</a:t>
            </a:r>
            <a:endParaRPr lang="ru-RU" dirty="0"/>
          </a:p>
        </p:txBody>
      </p:sp>
      <p:sp>
        <p:nvSpPr>
          <p:cNvPr id="9219" name="Содержимое 2"/>
          <p:cNvSpPr>
            <a:spLocks noGrp="1"/>
          </p:cNvSpPr>
          <p:nvPr>
            <p:ph sz="half" idx="1"/>
          </p:nvPr>
        </p:nvSpPr>
        <p:spPr>
          <a:xfrm>
            <a:off x="41920" y="1196975"/>
            <a:ext cx="3810000" cy="4899025"/>
          </a:xfrm>
        </p:spPr>
        <p:txBody>
          <a:bodyPr/>
          <a:lstStyle/>
          <a:p>
            <a:r>
              <a:rPr lang="ru-RU" sz="2400" dirty="0" smtClean="0"/>
              <a:t>25 октября 1392 года (625 лет назад) преставился преподобный игумен и чудотворец, основатель Троице-Сергиевой лавры, один из наиболее чтимых и авторитетных церковных деятелей Руси, - </a:t>
            </a:r>
          </a:p>
          <a:p>
            <a:r>
              <a:rPr lang="ru-RU" sz="2400" dirty="0" smtClean="0"/>
              <a:t>Сергий Радонежский </a:t>
            </a:r>
          </a:p>
          <a:p>
            <a:r>
              <a:rPr lang="ru-RU" sz="2400" dirty="0" smtClean="0"/>
              <a:t>(В миру – Варфоломей)</a:t>
            </a:r>
          </a:p>
          <a:p>
            <a:endParaRPr lang="ru-RU" sz="2400" dirty="0" smtClean="0"/>
          </a:p>
        </p:txBody>
      </p:sp>
      <p:sp>
        <p:nvSpPr>
          <p:cNvPr id="9221" name="Нижний колонтитул 3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endParaRPr kumimoji="0" lang="ru-RU" altLang="en-US" sz="1400">
              <a:latin typeface="Times New Roman" pitchFamily="18" charset="0"/>
            </a:endParaRPr>
          </a:p>
        </p:txBody>
      </p:sp>
      <p:pic>
        <p:nvPicPr>
          <p:cNvPr id="9223" name="Picture 7" descr="331Ikona_sergei_radonejski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530225"/>
            <a:ext cx="2190750" cy="6327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323850" y="5876925"/>
            <a:ext cx="6607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i="1"/>
              <a:t>Церковь Преподобного Сергия Радонежского в Крапивниках </a:t>
            </a:r>
          </a:p>
        </p:txBody>
      </p:sp>
      <p:pic>
        <p:nvPicPr>
          <p:cNvPr id="121866" name="Picture 10" descr="Москва. Крапивники. Церковь Сергия Радонежского. Фотография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НОЯБРЬ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31459" y="1600200"/>
            <a:ext cx="608108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Московские «говорящие часы»</a:t>
            </a:r>
          </a:p>
        </p:txBody>
      </p:sp>
      <p:sp>
        <p:nvSpPr>
          <p:cNvPr id="104451" name="Содержимое 2"/>
          <p:cNvSpPr>
            <a:spLocks noGrp="1"/>
          </p:cNvSpPr>
          <p:nvPr>
            <p:ph sz="half" idx="1"/>
          </p:nvPr>
        </p:nvSpPr>
        <p:spPr>
          <a:xfrm>
            <a:off x="0" y="1981200"/>
            <a:ext cx="3810000" cy="4114800"/>
          </a:xfrm>
        </p:spPr>
        <p:txBody>
          <a:bodyPr/>
          <a:lstStyle/>
          <a:p>
            <a:r>
              <a:rPr lang="ru-RU" dirty="0" smtClean="0"/>
              <a:t>7 ноября 1937 года на центральной телефонной станции в Москве были введены в эксплуатацию «говорящие часы». </a:t>
            </a:r>
          </a:p>
          <a:p>
            <a:r>
              <a:rPr lang="ru-RU" dirty="0" smtClean="0"/>
              <a:t>Работали до 1970 года</a:t>
            </a:r>
          </a:p>
        </p:txBody>
      </p:sp>
      <p:pic>
        <p:nvPicPr>
          <p:cNvPr id="104455" name="Picture 7" descr="А.К. Федосеев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557338"/>
            <a:ext cx="2951163" cy="2951162"/>
          </a:xfrm>
          <a:prstGeom prst="rect">
            <a:avLst/>
          </a:prstGeom>
          <a:noFill/>
        </p:spPr>
      </p:pic>
      <p:pic>
        <p:nvPicPr>
          <p:cNvPr id="104457" name="Picture 9" descr="Звукоснимат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573463"/>
            <a:ext cx="2768600" cy="276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1054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50 лет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Останкинская телевизионная башня</a:t>
            </a:r>
          </a:p>
        </p:txBody>
      </p:sp>
      <p:sp>
        <p:nvSpPr>
          <p:cNvPr id="105475" name="Содержимое 2"/>
          <p:cNvSpPr>
            <a:spLocks noGrp="1"/>
          </p:cNvSpPr>
          <p:nvPr>
            <p:ph sz="half" idx="1"/>
          </p:nvPr>
        </p:nvSpPr>
        <p:spPr>
          <a:xfrm>
            <a:off x="0" y="1981200"/>
            <a:ext cx="3810000" cy="4114800"/>
          </a:xfrm>
        </p:spPr>
        <p:txBody>
          <a:bodyPr/>
          <a:lstStyle/>
          <a:p>
            <a:r>
              <a:rPr lang="ru-RU" dirty="0" smtClean="0"/>
              <a:t>7 ноября 1967 года</a:t>
            </a:r>
          </a:p>
          <a:p>
            <a:r>
              <a:rPr lang="ru-RU" dirty="0" smtClean="0"/>
              <a:t>Высота 533 м</a:t>
            </a:r>
          </a:p>
          <a:p>
            <a:r>
              <a:rPr lang="ru-RU" dirty="0" smtClean="0"/>
              <a:t>По проекту Н.В.Никитина</a:t>
            </a:r>
          </a:p>
        </p:txBody>
      </p:sp>
      <p:pic>
        <p:nvPicPr>
          <p:cNvPr id="105479" name="Picture 7" descr="Картинка 3 из 591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857364"/>
            <a:ext cx="2786082" cy="4319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1034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«Кремлёвские звёзды над нами горят…»</a:t>
            </a:r>
          </a:p>
        </p:txBody>
      </p:sp>
      <p:sp>
        <p:nvSpPr>
          <p:cNvPr id="103427" name="Содержимое 2"/>
          <p:cNvSpPr>
            <a:spLocks noGrp="1"/>
          </p:cNvSpPr>
          <p:nvPr>
            <p:ph sz="half" idx="1"/>
          </p:nvPr>
        </p:nvSpPr>
        <p:spPr>
          <a:xfrm>
            <a:off x="0" y="1981200"/>
            <a:ext cx="3810000" cy="4114800"/>
          </a:xfrm>
        </p:spPr>
        <p:txBody>
          <a:bodyPr/>
          <a:lstStyle/>
          <a:p>
            <a:r>
              <a:rPr lang="ru-RU" dirty="0" smtClean="0"/>
              <a:t>7 ноября 1937 года –</a:t>
            </a:r>
          </a:p>
          <a:p>
            <a:r>
              <a:rPr lang="ru-RU" b="1" dirty="0" smtClean="0"/>
              <a:t>80 лет </a:t>
            </a:r>
            <a:r>
              <a:rPr lang="ru-RU" dirty="0" smtClean="0"/>
              <a:t>назад на всех пяти башнях зажглись рубиновые звёзды </a:t>
            </a:r>
          </a:p>
        </p:txBody>
      </p:sp>
      <p:pic>
        <p:nvPicPr>
          <p:cNvPr id="103433" name="Picture 9" descr="ANd9GcTNZy_Hd4wm1AKRwtnpthV2Yx6nnGVyxrseuAAR80edhGAVndR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2924175"/>
            <a:ext cx="1781175" cy="2571750"/>
          </a:xfrm>
          <a:prstGeom prst="rect">
            <a:avLst/>
          </a:prstGeom>
          <a:noFill/>
        </p:spPr>
      </p:pic>
      <p:pic>
        <p:nvPicPr>
          <p:cNvPr id="103435" name="Picture 11" descr="279px-Kremlin_star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412875"/>
            <a:ext cx="2657475" cy="4000500"/>
          </a:xfrm>
          <a:prstGeom prst="rect">
            <a:avLst/>
          </a:prstGeom>
          <a:noFill/>
        </p:spPr>
      </p:pic>
      <p:sp>
        <p:nvSpPr>
          <p:cNvPr id="103436" name="Text Box 12"/>
          <p:cNvSpPr txBox="1">
            <a:spLocks noChangeArrowheads="1"/>
          </p:cNvSpPr>
          <p:nvPr/>
        </p:nvSpPr>
        <p:spPr bwMode="auto">
          <a:xfrm>
            <a:off x="5992813" y="5753100"/>
            <a:ext cx="31511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/>
              <a:t>Звезда </a:t>
            </a:r>
            <a:r>
              <a:rPr lang="ru-RU" dirty="0" err="1"/>
              <a:t>Боровицкой</a:t>
            </a:r>
            <a:r>
              <a:rPr lang="ru-RU" dirty="0"/>
              <a:t> башни, установлена в ноябре 1937 года </a:t>
            </a:r>
          </a:p>
        </p:txBody>
      </p:sp>
      <p:pic>
        <p:nvPicPr>
          <p:cNvPr id="103439" name="Picture 15" descr="250px-%D0%9A%D1%80%D0%B5%D0%BC%D0%BB%D0%B5%D0%B2%D1%81%D0%BA%D0%B8%D0%B5_%D0%BE%D1%80%D0%BB%D1%8B_1935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4724400"/>
            <a:ext cx="2381250" cy="1514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ДЕКАБРЬ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2831" y="1600200"/>
            <a:ext cx="61383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Замечательные москвичи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1920" y="1981200"/>
            <a:ext cx="3810000" cy="4114800"/>
          </a:xfrm>
        </p:spPr>
        <p:txBody>
          <a:bodyPr/>
          <a:lstStyle/>
          <a:p>
            <a:pPr eaLnBrk="1" hangingPunct="1"/>
            <a:r>
              <a:rPr lang="ru-RU" dirty="0" smtClean="0"/>
              <a:t>15 декабря – 185 лет</a:t>
            </a:r>
          </a:p>
          <a:p>
            <a:pPr eaLnBrk="1" hangingPunct="1"/>
            <a:r>
              <a:rPr lang="ru-RU" dirty="0" smtClean="0"/>
              <a:t>со дня рождения</a:t>
            </a:r>
          </a:p>
          <a:p>
            <a:pPr eaLnBrk="1" hangingPunct="1"/>
            <a:r>
              <a:rPr lang="ru-RU" dirty="0" smtClean="0"/>
              <a:t> Павла Михайловича Третьякова </a:t>
            </a:r>
          </a:p>
          <a:p>
            <a:r>
              <a:rPr lang="ru-RU" dirty="0" smtClean="0"/>
              <a:t>(1832-1898)</a:t>
            </a:r>
          </a:p>
        </p:txBody>
      </p:sp>
      <p:pic>
        <p:nvPicPr>
          <p:cNvPr id="68613" name="Picture 8" descr="repin_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844675"/>
            <a:ext cx="36385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10" descr="Картинка 28 из 32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653136"/>
            <a:ext cx="1434186" cy="208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6963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dirty="0" smtClean="0"/>
              <a:t>В 1892 году (125 лет) </a:t>
            </a:r>
            <a:br>
              <a:rPr lang="ru-RU" sz="2800" dirty="0" smtClean="0"/>
            </a:br>
            <a:r>
              <a:rPr lang="ru-RU" sz="2800" dirty="0" smtClean="0"/>
              <a:t>П.М.Третьяков передал собрание картин в дар Москве</a:t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69635" name="Picture 8" descr="Картинка 1 из 506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2060575"/>
            <a:ext cx="6264275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Юбилеи «московских»  книг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1568" y="3929066"/>
            <a:ext cx="204243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01" y="1000108"/>
            <a:ext cx="2319451" cy="288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000108"/>
            <a:ext cx="1785931" cy="27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500438"/>
            <a:ext cx="19050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Памятники природы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r>
              <a:rPr lang="ru-RU" sz="1300" dirty="0" smtClean="0"/>
              <a:t>Родник на левом берегу реки </a:t>
            </a:r>
            <a:r>
              <a:rPr lang="ru-RU" sz="1300" dirty="0" err="1" smtClean="0"/>
              <a:t>Ржавки</a:t>
            </a:r>
            <a:r>
              <a:rPr lang="ru-RU" sz="1300" dirty="0" smtClean="0"/>
              <a:t> ниже Сосновой аллеи;</a:t>
            </a:r>
          </a:p>
          <a:p>
            <a:r>
              <a:rPr lang="ru-RU" sz="1300" dirty="0" smtClean="0"/>
              <a:t>Родник на правом берегу ручья Левая </a:t>
            </a:r>
            <a:r>
              <a:rPr lang="ru-RU" sz="1300" dirty="0" err="1" smtClean="0"/>
              <a:t>Ржавка</a:t>
            </a:r>
            <a:r>
              <a:rPr lang="ru-RU" sz="1300" dirty="0" smtClean="0"/>
              <a:t>;</a:t>
            </a:r>
          </a:p>
          <a:p>
            <a:r>
              <a:rPr lang="ru-RU" sz="1300" dirty="0" smtClean="0"/>
              <a:t>Голосов овраг;</a:t>
            </a:r>
          </a:p>
          <a:p>
            <a:r>
              <a:rPr lang="ru-RU" sz="1300" dirty="0" smtClean="0"/>
              <a:t>Две балки на правобережном склоне реки Городни в Царицыно;		</a:t>
            </a:r>
          </a:p>
          <a:p>
            <a:r>
              <a:rPr lang="ru-RU" sz="1300" dirty="0" smtClean="0"/>
              <a:t>Два старых дуба в усадьбе </a:t>
            </a:r>
            <a:r>
              <a:rPr lang="ru-RU" sz="1300" dirty="0" err="1" smtClean="0"/>
              <a:t>Знаменское-Садки</a:t>
            </a:r>
            <a:r>
              <a:rPr lang="ru-RU" sz="1300" dirty="0" smtClean="0"/>
              <a:t>		Северное Бутово;	</a:t>
            </a:r>
          </a:p>
          <a:p>
            <a:r>
              <a:rPr lang="ru-RU" sz="1300" dirty="0" smtClean="0"/>
              <a:t>Старые липы в усадьбе </a:t>
            </a:r>
            <a:r>
              <a:rPr lang="ru-RU" sz="1300" dirty="0" err="1" smtClean="0"/>
              <a:t>Знаменское-Садки</a:t>
            </a:r>
            <a:r>
              <a:rPr lang="ru-RU" sz="1300" dirty="0" smtClean="0"/>
              <a:t>		Северное Бутово;</a:t>
            </a:r>
          </a:p>
          <a:p>
            <a:r>
              <a:rPr lang="ru-RU" sz="1300" dirty="0" smtClean="0"/>
              <a:t>Родник в левобережной долине реки </a:t>
            </a:r>
            <a:r>
              <a:rPr lang="ru-RU" sz="1300" dirty="0" err="1" smtClean="0"/>
              <a:t>Битцы</a:t>
            </a:r>
            <a:r>
              <a:rPr lang="ru-RU" sz="1300" dirty="0" smtClean="0"/>
              <a:t> ниже плотины Большого Знаменского пруда; Северное Бутово;	</a:t>
            </a:r>
          </a:p>
          <a:p>
            <a:r>
              <a:rPr lang="ru-RU" sz="1300" dirty="0" smtClean="0"/>
              <a:t>Участок леса с редкими видами трав в квартале 4 </a:t>
            </a:r>
            <a:r>
              <a:rPr lang="ru-RU" sz="1300" dirty="0" err="1" smtClean="0"/>
              <a:t>Фили-Кунцевского</a:t>
            </a:r>
            <a:r>
              <a:rPr lang="ru-RU" sz="1300" dirty="0" smtClean="0"/>
              <a:t> лесопарка.</a:t>
            </a:r>
            <a:endParaRPr lang="ru-RU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714356"/>
            <a:ext cx="19050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85860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2928934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214686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4929198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5357826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4929198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/>
              <a:t>30 лет – </a:t>
            </a:r>
            <a:r>
              <a:rPr lang="ru-RU" sz="4000" b="1" dirty="0" smtClean="0"/>
              <a:t>«Дети Арбата» </a:t>
            </a:r>
            <a:r>
              <a:rPr lang="ru-RU" sz="4000" dirty="0" smtClean="0"/>
              <a:t>(1987)</a:t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84996" name="Picture 4" descr="3ea6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133600"/>
            <a:ext cx="29622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8" descr="45_7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068638"/>
            <a:ext cx="51435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</a:p>
        </p:txBody>
      </p:sp>
      <p:sp>
        <p:nvSpPr>
          <p:cNvPr id="3174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285728"/>
            <a:ext cx="8786842" cy="114300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75 лет – </a:t>
            </a:r>
            <a:r>
              <a:rPr lang="ru-RU" sz="3600" b="1" dirty="0" smtClean="0"/>
              <a:t>«Наша древняя столица» </a:t>
            </a:r>
            <a:r>
              <a:rPr lang="ru-RU" sz="3600" dirty="0" smtClean="0"/>
              <a:t>(1947)</a:t>
            </a:r>
          </a:p>
        </p:txBody>
      </p:sp>
      <p:sp>
        <p:nvSpPr>
          <p:cNvPr id="31744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344" y="1714489"/>
            <a:ext cx="4038600" cy="157049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dirty="0" smtClean="0"/>
              <a:t>Поэма Н.П</a:t>
            </a:r>
            <a:r>
              <a:rPr lang="ru-RU" sz="2400" dirty="0" smtClean="0"/>
              <a:t>. </a:t>
            </a:r>
            <a:r>
              <a:rPr lang="ru-RU" sz="2400" dirty="0" err="1" smtClean="0"/>
              <a:t>Кончаловской</a:t>
            </a:r>
            <a:r>
              <a:rPr lang="ru-RU" sz="2400" dirty="0" smtClean="0"/>
              <a:t> </a:t>
            </a:r>
            <a:r>
              <a:rPr lang="ru-RU" sz="2400" dirty="0" smtClean="0"/>
              <a:t>была написана и издана к 800-летию Москвы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00438"/>
            <a:ext cx="47529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571612"/>
            <a:ext cx="32861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/>
              <a:t>70 лет «Быль-небылица»</a:t>
            </a:r>
            <a:br>
              <a:rPr lang="ru-RU" sz="4000" dirty="0" smtClean="0"/>
            </a:br>
            <a:r>
              <a:rPr lang="ru-RU" sz="4000" dirty="0" smtClean="0"/>
              <a:t>(1947)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5830888" cy="4114800"/>
          </a:xfrm>
        </p:spPr>
        <p:txBody>
          <a:bodyPr/>
          <a:lstStyle/>
          <a:p>
            <a:pPr eaLnBrk="1" hangingPunct="1"/>
            <a:r>
              <a:rPr lang="ru-RU" smtClean="0"/>
              <a:t>Самуила Яковлевича Маршака</a:t>
            </a:r>
          </a:p>
        </p:txBody>
      </p:sp>
      <p:pic>
        <p:nvPicPr>
          <p:cNvPr id="285700" name="Picture 4" descr="1f9b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1357298"/>
            <a:ext cx="23114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1" name="Picture 6" descr="Картинка 9 из 4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356992"/>
            <a:ext cx="26146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2" name="Picture 8" descr="Картинка 17 из 4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2928934"/>
            <a:ext cx="3244850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3" name="Text Box 9"/>
          <p:cNvSpPr txBox="1">
            <a:spLocks noChangeArrowheads="1"/>
          </p:cNvSpPr>
          <p:nvPr/>
        </p:nvSpPr>
        <p:spPr bwMode="auto">
          <a:xfrm>
            <a:off x="5343525" y="5897563"/>
            <a:ext cx="2525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Рисунки А.Ермолаева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155 лет – </a:t>
            </a:r>
            <a:r>
              <a:rPr lang="ru-RU" b="1" dirty="0" smtClean="0"/>
              <a:t>«Горе от ума» 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2771775" cy="46116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b="1" dirty="0" smtClean="0"/>
              <a:t>1862</a:t>
            </a:r>
            <a:r>
              <a:rPr lang="ru-RU" sz="2000" dirty="0" smtClean="0"/>
              <a:t> – первое издание комедии Александра Сергеевича </a:t>
            </a:r>
            <a:r>
              <a:rPr lang="ru-RU" sz="2000" dirty="0" err="1" smtClean="0"/>
              <a:t>Грибоедова</a:t>
            </a:r>
            <a:r>
              <a:rPr lang="ru-RU" sz="2000" dirty="0" smtClean="0"/>
              <a:t>  «Горе от ума»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</a:pPr>
            <a:r>
              <a:rPr lang="ru-RU" sz="2000" dirty="0" smtClean="0"/>
              <a:t> после почти 40-летнего запрета играть на сцене и публиковать полностью .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</a:pPr>
            <a:r>
              <a:rPr lang="ru-RU" sz="2000" dirty="0" smtClean="0"/>
              <a:t> За первые пять месяцев года комедия переиздавалась 5 раз.</a:t>
            </a:r>
          </a:p>
        </p:txBody>
      </p:sp>
      <p:pic>
        <p:nvPicPr>
          <p:cNvPr id="90116" name="Picture 7" descr="250700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1989138"/>
            <a:ext cx="3024188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Text Box 8"/>
          <p:cNvSpPr txBox="1">
            <a:spLocks noChangeArrowheads="1"/>
          </p:cNvSpPr>
          <p:nvPr/>
        </p:nvSpPr>
        <p:spPr bwMode="auto">
          <a:xfrm>
            <a:off x="5724525" y="5300663"/>
            <a:ext cx="2970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Дмитрий Кардовский. </a:t>
            </a:r>
          </a:p>
          <a:p>
            <a:r>
              <a:rPr lang="ru-RU"/>
              <a:t>Гости на балу у Фамусова</a:t>
            </a:r>
          </a:p>
        </p:txBody>
      </p:sp>
      <p:pic>
        <p:nvPicPr>
          <p:cNvPr id="90118" name="Picture 12" descr="Картинка 3 из 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2214554"/>
            <a:ext cx="2705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pic>
        <p:nvPicPr>
          <p:cNvPr id="91138" name="Picture 5" descr="Грибоедовская Моск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4810125"/>
            <a:ext cx="14287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11" descr="0_34fa8_df9a039a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981075"/>
            <a:ext cx="47625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13" descr="60723665_P11307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49275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15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789363"/>
            <a:ext cx="43815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ru-RU" smtClean="0"/>
              <a:t>Московский календарь 2017. Избранное</a:t>
            </a:r>
            <a:endParaRPr lang="ru-RU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4663"/>
            <a:ext cx="8702675" cy="97155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dirty="0" smtClean="0"/>
              <a:t>225 лет «Бедная Лиза» (1792)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pPr eaLnBrk="1" hangingPunct="1">
              <a:buNone/>
            </a:pPr>
            <a:r>
              <a:rPr lang="ru-RU" dirty="0" smtClean="0"/>
              <a:t>Николая Михайловича Карамзина </a:t>
            </a:r>
          </a:p>
        </p:txBody>
      </p:sp>
      <p:pic>
        <p:nvPicPr>
          <p:cNvPr id="92164" name="Picture 4" descr="900437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3984625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4984750" y="5176838"/>
            <a:ext cx="38354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kumimoji="0" lang="ru-RU" i="1" dirty="0"/>
              <a:t>Иллюстрация (гравюра и рисунок Н. Соколова; </a:t>
            </a:r>
          </a:p>
          <a:p>
            <a:pPr lvl="1"/>
            <a:r>
              <a:rPr kumimoji="0" lang="ru-RU" i="1" dirty="0"/>
              <a:t>1796 г.) к «Бедной Лизе»</a:t>
            </a:r>
            <a:br>
              <a:rPr kumimoji="0" lang="ru-RU" i="1" dirty="0"/>
            </a:br>
            <a:r>
              <a:rPr kumimoji="0" lang="ru-RU" i="1" dirty="0" smtClean="0"/>
              <a:t>Н.М</a:t>
            </a:r>
            <a:r>
              <a:rPr kumimoji="0" lang="ru-RU" i="1" dirty="0"/>
              <a:t>. Карамзина</a:t>
            </a:r>
            <a:r>
              <a:rPr kumimoji="0" lang="ru-RU" dirty="0"/>
              <a:t>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143116"/>
            <a:ext cx="2044255" cy="30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3093</Words>
  <Application>Microsoft Office PowerPoint</Application>
  <PresentationFormat>Экран (4:3)</PresentationFormat>
  <Paragraphs>573</Paragraphs>
  <Slides>95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Тема Office</vt:lpstr>
      <vt:lpstr>Московский календарь – 2017 Избранное</vt:lpstr>
      <vt:lpstr>По решению ООН</vt:lpstr>
      <vt:lpstr>2017 год в России объявили  Годом экологии и особо охраняемых природных территорий </vt:lpstr>
      <vt:lpstr>Экология Москвы</vt:lpstr>
      <vt:lpstr>https://ru.wikipedia.org/wiki/Список_особо_охраняемых_ природных_территорий_Москвы </vt:lpstr>
      <vt:lpstr>Памятники природы</vt:lpstr>
      <vt:lpstr>Памятники природы</vt:lpstr>
      <vt:lpstr>Памятники природы</vt:lpstr>
      <vt:lpstr>Памятники природы</vt:lpstr>
      <vt:lpstr>2017 – столетие  Октябрьской революции (7.11.1917)</vt:lpstr>
      <vt:lpstr>Революционная Москва</vt:lpstr>
      <vt:lpstr>ЯНВАРЬ</vt:lpstr>
      <vt:lpstr>Замечательные москвичи</vt:lpstr>
      <vt:lpstr>Презентация PowerPoint</vt:lpstr>
      <vt:lpstr>Замечательные москвичи</vt:lpstr>
      <vt:lpstr>Презентация PowerPoint</vt:lpstr>
      <vt:lpstr>Замечательные москвичи</vt:lpstr>
      <vt:lpstr>Московские зодчие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Замечательные москвичи</vt:lpstr>
      <vt:lpstr>Презентация PowerPoint</vt:lpstr>
      <vt:lpstr>Московские зодчие  </vt:lpstr>
      <vt:lpstr>Презентация PowerPoint</vt:lpstr>
      <vt:lpstr>Презентация PowerPoint</vt:lpstr>
      <vt:lpstr>ФЕВРАЛЬ</vt:lpstr>
      <vt:lpstr> Московские зодчие  </vt:lpstr>
      <vt:lpstr>Презентация PowerPoint</vt:lpstr>
      <vt:lpstr>МАРТ</vt:lpstr>
      <vt:lpstr>Московские памятники</vt:lpstr>
      <vt:lpstr>Замечательные москвичи</vt:lpstr>
      <vt:lpstr>Презентация PowerPoint</vt:lpstr>
      <vt:lpstr>АПРЕЛЬ</vt:lpstr>
      <vt:lpstr>Замечательные москвичи</vt:lpstr>
      <vt:lpstr> 870 лет  со времени первого упоминания  о МОСКВЕ (4 апреля 1147)</vt:lpstr>
      <vt:lpstr>Презентация PowerPoint</vt:lpstr>
      <vt:lpstr>Презентация PowerPoint</vt:lpstr>
      <vt:lpstr>Замечательные москвичи</vt:lpstr>
      <vt:lpstr>Презентация PowerPoint</vt:lpstr>
      <vt:lpstr>Замечательные москвичи</vt:lpstr>
      <vt:lpstr>Презентация PowerPoint</vt:lpstr>
      <vt:lpstr>МАЙ</vt:lpstr>
      <vt:lpstr>Замечательные москвичи</vt:lpstr>
      <vt:lpstr>Презентация PowerPoint</vt:lpstr>
      <vt:lpstr>Презентация PowerPoint</vt:lpstr>
      <vt:lpstr>Замечательные москвичи</vt:lpstr>
      <vt:lpstr>  105 лет со времени торжественного открытия Музея изящных искусств  31 мая 1912 г.  </vt:lpstr>
      <vt:lpstr>Презентация PowerPoint</vt:lpstr>
      <vt:lpstr>ИЮНЬ</vt:lpstr>
      <vt:lpstr>Первые театральные представления в России</vt:lpstr>
      <vt:lpstr>Презентация PowerPoint</vt:lpstr>
      <vt:lpstr>95 лет со времени открытия Дома учёных  14 июня</vt:lpstr>
      <vt:lpstr>21 июня 1547 года  470 лет назад в Москве вспыхнул грандиозный пожар,  в котором погибло более 2500 человек </vt:lpstr>
      <vt:lpstr>Презентация PowerPoint</vt:lpstr>
      <vt:lpstr>125 лет первой Московской телефонной станции</vt:lpstr>
      <vt:lpstr>Московские памятники</vt:lpstr>
      <vt:lpstr>ИЮЛЬ</vt:lpstr>
      <vt:lpstr>Российская государственная библиотека  (1862)</vt:lpstr>
      <vt:lpstr>Презентация PowerPoint</vt:lpstr>
      <vt:lpstr>Замечательные москвичи</vt:lpstr>
      <vt:lpstr>Презентация PowerPoint</vt:lpstr>
      <vt:lpstr>АВГУСТ</vt:lpstr>
      <vt:lpstr>355 лет Медный бунт в Москве 4 августа [25 июля] 1662 год</vt:lpstr>
      <vt:lpstr>26 августа 1382 –  Татарский хан Тохтамыш захватил и сжёг Москву</vt:lpstr>
      <vt:lpstr>СЕНТЯБРЬ</vt:lpstr>
      <vt:lpstr>7 сентября 1812 года   Бородинское сражение во время Отечественной войны 1812 года.</vt:lpstr>
      <vt:lpstr>Презентация PowerPoint</vt:lpstr>
      <vt:lpstr>Презентация PowerPoint</vt:lpstr>
      <vt:lpstr>Презентация PowerPoint</vt:lpstr>
      <vt:lpstr>Отечественная литература.  ХХ век </vt:lpstr>
      <vt:lpstr>Гулянья на Москве</vt:lpstr>
      <vt:lpstr>Замечательные москвичи</vt:lpstr>
      <vt:lpstr>ОКТЯБРЬ</vt:lpstr>
      <vt:lpstr>Русская литература. Серебряный век. ХХ век  Русское зарубежье </vt:lpstr>
      <vt:lpstr>Презентация PowerPoint</vt:lpstr>
      <vt:lpstr>                                 Сергий Радонежский  (ок. 1321-1392)</vt:lpstr>
      <vt:lpstr>Презентация PowerPoint</vt:lpstr>
      <vt:lpstr>НОЯБРЬ</vt:lpstr>
      <vt:lpstr>Московские «говорящие часы»</vt:lpstr>
      <vt:lpstr>50 лет  Останкинская телевизионная башня</vt:lpstr>
      <vt:lpstr>«Кремлёвские звёзды над нами горят…»</vt:lpstr>
      <vt:lpstr>ДЕКАБРЬ</vt:lpstr>
      <vt:lpstr>Замечательные москвичи</vt:lpstr>
      <vt:lpstr>  В 1892 году (125 лет)  П.М.Третьяков передал собрание картин в дар Москве </vt:lpstr>
      <vt:lpstr>Юбилеи «московских»  книг </vt:lpstr>
      <vt:lpstr>30 лет – «Дети Арбата» (1987) </vt:lpstr>
      <vt:lpstr>75 лет – «Наша древняя столица» (1947)</vt:lpstr>
      <vt:lpstr>70 лет «Быль-небылица» (1947)</vt:lpstr>
      <vt:lpstr>155 лет – «Горе от ума» </vt:lpstr>
      <vt:lpstr>Презентация PowerPoint</vt:lpstr>
      <vt:lpstr>225 лет «Бедная Лиза» (1792)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Московский календарь - 2017</dc:title>
  <dc:creator>admin</dc:creator>
  <cp:lastModifiedBy>Мария Э. Далецкая</cp:lastModifiedBy>
  <cp:revision>37</cp:revision>
  <dcterms:created xsi:type="dcterms:W3CDTF">2015-09-10T07:05:26Z</dcterms:created>
  <dcterms:modified xsi:type="dcterms:W3CDTF">2016-10-18T09:10:40Z</dcterms:modified>
</cp:coreProperties>
</file>