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1"/>
  </p:notesMasterIdLst>
  <p:sldIdLst>
    <p:sldId id="257" r:id="rId2"/>
    <p:sldId id="309" r:id="rId3"/>
    <p:sldId id="258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28" r:id="rId14"/>
    <p:sldId id="259" r:id="rId15"/>
    <p:sldId id="329" r:id="rId16"/>
    <p:sldId id="260" r:id="rId17"/>
    <p:sldId id="310" r:id="rId18"/>
    <p:sldId id="311" r:id="rId19"/>
    <p:sldId id="312" r:id="rId20"/>
    <p:sldId id="261" r:id="rId21"/>
    <p:sldId id="304" r:id="rId22"/>
    <p:sldId id="305" r:id="rId23"/>
    <p:sldId id="306" r:id="rId24"/>
    <p:sldId id="307" r:id="rId25"/>
    <p:sldId id="308" r:id="rId26"/>
    <p:sldId id="262" r:id="rId27"/>
    <p:sldId id="330" r:id="rId28"/>
    <p:sldId id="353" r:id="rId29"/>
    <p:sldId id="343" r:id="rId30"/>
    <p:sldId id="344" r:id="rId31"/>
    <p:sldId id="345" r:id="rId32"/>
    <p:sldId id="346" r:id="rId33"/>
    <p:sldId id="375" r:id="rId34"/>
    <p:sldId id="376" r:id="rId35"/>
    <p:sldId id="347" r:id="rId36"/>
    <p:sldId id="349" r:id="rId37"/>
    <p:sldId id="377" r:id="rId38"/>
    <p:sldId id="351" r:id="rId39"/>
    <p:sldId id="352" r:id="rId40"/>
    <p:sldId id="354" r:id="rId41"/>
    <p:sldId id="378" r:id="rId42"/>
    <p:sldId id="379" r:id="rId43"/>
    <p:sldId id="380" r:id="rId44"/>
    <p:sldId id="381" r:id="rId45"/>
    <p:sldId id="355" r:id="rId46"/>
    <p:sldId id="356" r:id="rId47"/>
    <p:sldId id="357" r:id="rId48"/>
    <p:sldId id="382" r:id="rId49"/>
    <p:sldId id="383" r:id="rId50"/>
    <p:sldId id="358" r:id="rId51"/>
    <p:sldId id="384" r:id="rId52"/>
    <p:sldId id="359" r:id="rId53"/>
    <p:sldId id="385" r:id="rId54"/>
    <p:sldId id="360" r:id="rId55"/>
    <p:sldId id="361" r:id="rId56"/>
    <p:sldId id="362" r:id="rId57"/>
    <p:sldId id="363" r:id="rId58"/>
    <p:sldId id="386" r:id="rId59"/>
    <p:sldId id="364" r:id="rId60"/>
    <p:sldId id="365" r:id="rId61"/>
    <p:sldId id="366" r:id="rId62"/>
    <p:sldId id="367" r:id="rId63"/>
    <p:sldId id="368" r:id="rId64"/>
    <p:sldId id="331" r:id="rId65"/>
    <p:sldId id="332" r:id="rId66"/>
    <p:sldId id="333" r:id="rId67"/>
    <p:sldId id="334" r:id="rId68"/>
    <p:sldId id="370" r:id="rId69"/>
    <p:sldId id="371" r:id="rId70"/>
    <p:sldId id="335" r:id="rId71"/>
    <p:sldId id="342" r:id="rId72"/>
    <p:sldId id="387" r:id="rId73"/>
    <p:sldId id="372" r:id="rId74"/>
    <p:sldId id="388" r:id="rId75"/>
    <p:sldId id="336" r:id="rId76"/>
    <p:sldId id="337" r:id="rId77"/>
    <p:sldId id="338" r:id="rId78"/>
    <p:sldId id="339" r:id="rId79"/>
    <p:sldId id="340" r:id="rId80"/>
    <p:sldId id="341" r:id="rId81"/>
    <p:sldId id="373" r:id="rId82"/>
    <p:sldId id="315" r:id="rId83"/>
    <p:sldId id="316" r:id="rId84"/>
    <p:sldId id="348" r:id="rId85"/>
    <p:sldId id="350" r:id="rId86"/>
    <p:sldId id="269" r:id="rId87"/>
    <p:sldId id="285" r:id="rId88"/>
    <p:sldId id="374" r:id="rId89"/>
    <p:sldId id="327" r:id="rId9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9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52416-CF52-40A7-8632-26953B70611D}" type="datetimeFigureOut">
              <a:rPr lang="ru-RU" smtClean="0"/>
              <a:pPr/>
              <a:t>02.10.2013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B97E4-AE1D-41F2-B80F-ABDC1C0070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77FC642-D9AF-46C5-8BFD-3961C4B14E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143EA-B691-4C6A-A606-5650CB7086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3226D-17D9-4FA3-B818-C757D962EB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C5B6E-ECDA-4B84-80E8-D275FA43CC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3F72F-FBE3-4516-8E3C-F2C4D1B704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75F92-826C-4073-A46A-0400E5F185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9070F-28A9-4855-8624-A08A9BDFA1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C595C-6B71-4F47-830A-77ED9E8416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E750D-D7C9-430E-B3DA-B0157788F6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D9BD1-7216-4B5C-90FB-EFD51902FE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B6130-CFA8-4FF5-8BD1-52A9E07FC1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60E9EDCA-F86A-42A5-BEAD-07CAD6722B2C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hyperlink" Target="http://www.uvao.ru/uvao/getimage?objectId=54434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s305701.userapi.com/v305701200/3521/1YTWJSwmSuY.jpg" TargetMode="External"/><Relationship Id="rId5" Type="http://schemas.openxmlformats.org/officeDocument/2006/relationships/image" Target="../media/image3.jpeg"/><Relationship Id="rId4" Type="http://schemas.openxmlformats.org/officeDocument/2006/relationships/hyperlink" Target="http://www.vedomosti.ru/img/newsline/pictures/11/8643911_pic_small_635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maps.yandex.ru/-/CZD9mvC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rota.ru/forum/images/122/122146.jpe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hyperlink" Target="http://www.arts-museum.ru/data/fonds/ancient_world/2_1_i/0000_1000/389_afina_parfenos/index.php" TargetMode="External"/><Relationship Id="rId2" Type="http://schemas.openxmlformats.org/officeDocument/2006/relationships/hyperlink" Target="http://semidnevka.ru/uploads/objects/1300229616_pushkin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7.jpeg"/><Relationship Id="rId4" Type="http://schemas.openxmlformats.org/officeDocument/2006/relationships/hyperlink" Target="http://www.arts-museum.ru/data/fonds/ancient_world/2_1_i/0000_1000/404_afina_nika/index.php" TargetMode="External"/><Relationship Id="rId9" Type="http://schemas.openxmlformats.org/officeDocument/2006/relationships/hyperlink" Target="http://www.arts-museum.ru/data/fonds/ancient_world/2_1_i/0000_1000/482_gegeso_stella/index.ph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ry4.users.photofile.ru/photo/iry4/115366183/xlarge/126716023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bookz.ru/pics/100-znam_391.jp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krugosvet.ru/articles/78/1007819/7819_10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://www.library.by/portalus/modules/culture/special/amforaclub/www.amforaclub.com/gallery/argunov/images/argunov-3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nashaulitsa.narod.ru/tsereteli0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hyperlink" Target="http://i015.radikal.ru/0711/41/8095d8246b26.jpg" TargetMode="Externa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hyperlink" Target="http://his.1september.ru/2003/11/2-2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lip.kz/prod/47605_550.jpg" TargetMode="External"/><Relationship Id="rId5" Type="http://schemas.openxmlformats.org/officeDocument/2006/relationships/image" Target="../media/image54.jpeg"/><Relationship Id="rId4" Type="http://schemas.openxmlformats.org/officeDocument/2006/relationships/hyperlink" Target="http://artnow.ru/img/55000/55640s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ikleiner.info/pic/painter-0018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www.visualrian.ru/storage/PreviewWM/0994/87/099487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all-photo.ru/portret/photos/26306-0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//upload.wikimedia.org/wikipedia/commons/5/54/Bogolubov_ipatjevskiy_monas.jpg" TargetMode="External"/><Relationship Id="rId7" Type="http://schemas.openxmlformats.org/officeDocument/2006/relationships/hyperlink" Target="//upload.wikimedia.org/wikipedia/commons/4/4d/Wassilij_Dimitriewitsch_Polenow_001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hyperlink" Target="//upload.wikimedia.org/wikipedia/commons/5/5e/Kuindzhi_Ukrainian_night_1876.jpg" TargetMode="External"/><Relationship Id="rId10" Type="http://schemas.openxmlformats.org/officeDocument/2006/relationships/image" Target="../media/image64.jpeg"/><Relationship Id="rId4" Type="http://schemas.openxmlformats.org/officeDocument/2006/relationships/image" Target="../media/image61.jpeg"/><Relationship Id="rId9" Type="http://schemas.openxmlformats.org/officeDocument/2006/relationships/hyperlink" Target="//upload.wikimedia.org/wikipedia/commons/1/11/Perov_Pticelov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//upload.wikimedia.org/wikipedia/commons/2/27/Constant_Troyon_-_Laufende_Hunde_-_1853.jpe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hyperlink" Target="//upload.wikimedia.org/wikipedia/commons/f/fe/Thomas_Couture_-_The_Supper_after_the_Masked_Ball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uer.varvar.ru/images/tsar-aleksey-mihaylovich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hyperlink" Target="http://historik.ru/books/item/f00/s00/z0000010/pic/st000_13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my-photo.ru/g0/b/398/398051u5sb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hyperlink" Target="http://kudago.com/media/thumbs/9c/af/9caf4b30719b27d1dbc6bb0609164ef2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cheshirskycat.ru/files/new/220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hyperlink" Target="http://www.bgshop.ru/photos1/910/9104530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biografija.ru/pictures/m_23503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rollingstone.ru/media/pic/aihdr/ar/yuriy_kuklachev_253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hyperlink" Target="http://www.4.sch943.edusite.ru/images/clip_image014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my-photo.ru/g0/b/245/2456605RyU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hyperlink" Target="http://www.head.color-foto.com/images_gallery/439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www.rcio.rsu.ru/webp/NFPK/class1/potok18/Ermish/25037td.jpg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hyperlink" Target="http://ru.wikipedia.org/wiki/%D0%A2%D1%80%D1%83%D0%B1%D0%BD%D0%B8%D0%BA%D0%BE%D0%B2%D1%81%D0%BA%D0%B8%D0%B9_%D0%BF%D0%B5%D1%80%D0%B5%D1%83%D0%BB%D0%BE%D0%BA" TargetMode="External"/><Relationship Id="rId7" Type="http://schemas.openxmlformats.org/officeDocument/2006/relationships/hyperlink" Target="//upload.wikimedia.org/wikipedia/commons/e/eb/MOW_Church_of_Saviour_on_Sand_02.jpg" TargetMode="External"/><Relationship Id="rId2" Type="http://schemas.openxmlformats.org/officeDocument/2006/relationships/hyperlink" Target="http://ru.wikipedia.org/wiki/%D0%9F%D0%B5%D1%80%D0%B5%D1%83%D0%BB%D0%BE%D0%BA_%D0%9A%D0%B0%D0%BC%D0%B5%D0%BD%D0%BD%D0%B0%D1%8F_%D0%A1%D0%BB%D0%BE%D0%B1%D0%BE%D0%B4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hyperlink" Target="http://www.art-paysage.ru/files/Moskdvorik-Pol.jpg" TargetMode="External"/><Relationship Id="rId4" Type="http://schemas.openxmlformats.org/officeDocument/2006/relationships/hyperlink" Target="http://ru.wikipedia.org/wiki/%D0%A5%D1%80%D0%B0%D0%BC_%D0%A1%D0%BF%D0%B0%D1%81%D0%B0_%D0%9F%D1%80%D0%B5%D0%BE%D0%B1%D1%80%D0%B0%D0%B6%D0%B5%D0%BD%D0%B8%D1%8F_%D0%BD%D0%B0_%D0%9F%D0%B5%D1%81%D0%BA%D0%B0%D1%85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//upload.wikimedia.org/wikipedia/commons/4/4d/Wassilij_Dimitriewitsch_Polenow_001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www.mdk-arbat.ru/pic.aspx?id=16896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hyperlink" Target="http://mms.35photo.ru/photos/20071110/24820.jpg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regions.kidsreview.ru/sites/default/files/imagecache/oww/04/24/2013_-_1335/biblioteka_ahmatovoy.jpg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://smallbay.ru/images2/nesterov8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hyperlink" Target="http://eart.by.ru/pict2/mukhina.jpg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www.visualrian.ru/storage/PreviewWM/0702/56/070256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://www.1tvrus.com/i/20070723/fmt_2_vizbor_001.pn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img-fotki.yandex.ru/get/4305/svjakunina.3c/0_4f4f8_cc2e91a3_XL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hyperlink" Target="http://o-moskve.narod.ru/images/p5_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hyperlink" Target="http://www.prosv-ipk.ru/@@99840" TargetMode="External"/><Relationship Id="rId4" Type="http://schemas.openxmlformats.org/officeDocument/2006/relationships/image" Target="../media/image1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7.jpeg"/><Relationship Id="rId2" Type="http://schemas.openxmlformats.org/officeDocument/2006/relationships/hyperlink" Target="http://www.saevich.ru/images/p_4_2_big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rostur.ru/files/3247/lermontov.jpeg" TargetMode="External"/><Relationship Id="rId5" Type="http://schemas.openxmlformats.org/officeDocument/2006/relationships/image" Target="../media/image116.jpeg"/><Relationship Id="rId4" Type="http://schemas.openxmlformats.org/officeDocument/2006/relationships/hyperlink" Target="http://www.libex.ru/img/ext/09/b01afe9.jp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hyperlink" Target="http://biografija.ru/pictures/m_2129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hyperlink" Target="http://www.pobeda.ru/molitva/hrami/images/st_w150_xxc_ton_port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www.rare.univ.kiev.ua/virt/0162962/title.jpg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cs3.livemaster.ru/zhurnalfoto/4/7/9/120408184432.jpg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img0.liveinternet.ru/images/attach/c/4/79/115/79115848_4112371_AF1.jpg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://www.sinto.ru/images/pr/N/Novodevichiy-monastir_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http://www.maly.ru/news2/fasad-01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7.jpeg"/><Relationship Id="rId4" Type="http://schemas.openxmlformats.org/officeDocument/2006/relationships/hyperlink" Target="http://www.kultura-portal.ru/servlet/XGetDBPicServlet?xpub_id=68147&amp;img_id=1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d.ru/ftproot/users/0006971/al0000306/0000019_big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2.jpeg"/><Relationship Id="rId2" Type="http://schemas.openxmlformats.org/officeDocument/2006/relationships/hyperlink" Target="http://shkolazhizni.ru/img/content/i32/32137_o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bakanonline.ru/images/mp_resized/bahrushin-museum-w300.jpg" TargetMode="External"/><Relationship Id="rId5" Type="http://schemas.openxmlformats.org/officeDocument/2006/relationships/image" Target="../media/image141.jpeg"/><Relationship Id="rId4" Type="http://schemas.openxmlformats.org/officeDocument/2006/relationships/hyperlink" Target="http://images.yandex.ru/yandsearch?img_url=http://www.cinematheque.ru/attach/9283&amp;iorient=&amp;ih=&amp;icolor=&amp;site=&amp;text=%D0%9C%D1%83%D0%B7%D0%B5%D0%B9%20%D0%91%D0%B0%D1%85%D1%80%D1%83%D1%88%D0%B8%D0%BD%D0%B0&amp;iw=&amp;wp=&amp;pos=14&amp;recent=&amp;type=&amp;isize=&amp;rpt=simage&amp;itype=&amp;nojs=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6.jpeg"/><Relationship Id="rId7" Type="http://schemas.openxmlformats.org/officeDocument/2006/relationships/hyperlink" Target="http://uploads8.wikipaintings.org/images/mikhail-nesterov/annunciation.jpg!xlMedium.jpg" TargetMode="External"/><Relationship Id="rId2" Type="http://schemas.openxmlformats.org/officeDocument/2006/relationships/hyperlink" Target="http://venividi.ru/files/img/6788/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hyperlink" Target="http://img1.liveinternet.ru/images/attach/c/2/65/264/65264951_1286997727_nesterov_194.jpg" TargetMode="External"/><Relationship Id="rId4" Type="http://schemas.openxmlformats.org/officeDocument/2006/relationships/image" Target="../media/image14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hyperlink" Target="http://img-fotki.yandex.ru/get/3608/nashenasledie2008.46/0_2b30f_1bcb568f_X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hyperlink" Target="http://www.cmaf.ru/yenisite.resizer2/resizer2GD.php?url=/history/1b.jpg&amp;set=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jpeg"/><Relationship Id="rId4" Type="http://schemas.openxmlformats.org/officeDocument/2006/relationships/hyperlink" Target="http://www.cmaf.ru/yenisite.resizer2/resizer2GD.php?url=/history/4b.jpg&amp;set=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hyperlink" Target="http://slovare.coolreferat.com/%D1%81%D0%BB%D0%BE%D0%B2%D0%B0%D1%80%D1%8C/ref-5003_748230749-27414.coolpic" TargetMode="Externa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1924_%D0%B3%D0%BE%D0%B4" TargetMode="External"/><Relationship Id="rId3" Type="http://schemas.openxmlformats.org/officeDocument/2006/relationships/hyperlink" Target="http://ru.wikipedia.org/wiki/8_%D0%BC%D0%B0%D1%80%D1%82%D0%B0" TargetMode="External"/><Relationship Id="rId7" Type="http://schemas.openxmlformats.org/officeDocument/2006/relationships/hyperlink" Target="http://ru.wikipedia.org/wiki/1922_%D0%B3%D0%BE%D0%B4" TargetMode="External"/><Relationship Id="rId2" Type="http://schemas.openxmlformats.org/officeDocument/2006/relationships/hyperlink" Target="http://ru.wikipedia.org/wiki/21_%D0%BC%D0%B0%D1%80%D1%82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22_%D0%BC%D0%B0%D1%80%D1%82%D0%B0" TargetMode="External"/><Relationship Id="rId5" Type="http://schemas.openxmlformats.org/officeDocument/2006/relationships/hyperlink" Target="http://ru.wikipedia.org/wiki/4_%D0%B0%D0%BF%D1%80%D0%B5%D0%BB%D1%8F" TargetMode="External"/><Relationship Id="rId10" Type="http://schemas.openxmlformats.org/officeDocument/2006/relationships/image" Target="../media/image157.jpeg"/><Relationship Id="rId4" Type="http://schemas.openxmlformats.org/officeDocument/2006/relationships/hyperlink" Target="http://ru.wikipedia.org/wiki/1917_%D0%B3%D0%BE%D0%B4" TargetMode="External"/><Relationship Id="rId9" Type="http://schemas.openxmlformats.org/officeDocument/2006/relationships/hyperlink" Target="//commons.wikimedia.org/wiki/File:RIAN_archive_511563_State_Museum_of_the_Revolution.jpg?uselang=ru" TargetMode="Externa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e/e6/Mosfilm_Studios_Entrance_Sign_Moscow.jpg" TargetMode="External"/><Relationship Id="rId3" Type="http://schemas.openxmlformats.org/officeDocument/2006/relationships/hyperlink" Target="http://ru.wikipedia.org/wiki/%D0%95%D1%80%D0%BC%D0%BE%D0%BB%D1%8C%D0%B5%D0%B2,_%D0%98%D0%BE%D1%81%D0%B8%D1%84_%D0%9D%D0%B8%D0%BA%D0%BE%D0%BB%D0%B0%D0%B5%D0%B2%D0%B8%D1%87" TargetMode="External"/><Relationship Id="rId7" Type="http://schemas.openxmlformats.org/officeDocument/2006/relationships/image" Target="../media/image159.jpeg"/><Relationship Id="rId2" Type="http://schemas.openxmlformats.org/officeDocument/2006/relationships/hyperlink" Target="http://ru.wikipedia.org/wiki/%D0%A5%D0%B0%D0%BD%D0%B6%D0%BE%D0%BD%D0%BA%D0%BE%D0%B2,_%D0%90%D0%BB%D0%B5%D0%BA%D1%81%D0%B0%D0%BD%D0%B4%D1%80_%D0%90%D0%BB%D0%B5%D0%BA%D1%81%D0%B5%D0%B5%D0%B2%D0%B8%D1%8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ru/yandsearch?text=%D0%9A%D0%B8%D0%BD%D0%BE%D1%81%D1%82%D1%83%D0%B4%D0%B8%D1%8F%20%D0%9C%D0%BE%D1%81%D1%84%D0%B8%D0%BB%D1%8C%D0%BC&amp;img_url=http://content.foto.mail.ru/list/themartin/419/s-421.jpg&amp;pos=18&amp;rpt=simage&amp;nojs=1" TargetMode="External"/><Relationship Id="rId11" Type="http://schemas.openxmlformats.org/officeDocument/2006/relationships/image" Target="../media/image161.jpeg"/><Relationship Id="rId5" Type="http://schemas.openxmlformats.org/officeDocument/2006/relationships/image" Target="../media/image158.jpeg"/><Relationship Id="rId10" Type="http://schemas.openxmlformats.org/officeDocument/2006/relationships/hyperlink" Target="http://img15.nnm.ru/6/9/4/9/4/0d5a68a96cffa7c0dd7b42f87c9.jpg" TargetMode="External"/><Relationship Id="rId4" Type="http://schemas.openxmlformats.org/officeDocument/2006/relationships/hyperlink" Target="http://img-fotki.yandex.ru/get/4529/16796413.20/0_68806_cb75209c_XL" TargetMode="External"/><Relationship Id="rId9" Type="http://schemas.openxmlformats.org/officeDocument/2006/relationships/image" Target="../media/image16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http://s1.afisha.net/Afisha7Files/UGPhotos/4a6/4a61541f-7bd7-4159-acb8-fe56395096f4/p_F.jpg?v=40496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hyperlink" Target="//commons.wikimedia.org/wiki/File:Moscow,_Povarskaya_50.jpg?uselang=ru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6.jpeg"/><Relationship Id="rId2" Type="http://schemas.openxmlformats.org/officeDocument/2006/relationships/hyperlink" Target="http://ru.wikipedia.org/wiki/%D0%A4%D0%B0%D0%B9%D0%BB:Povarskaya_Street_3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xallyava.ru/images/Pamjatniki/Welikim_2/cc306a15a71a810082a74b10bbbd79d1.jpg" TargetMode="External"/><Relationship Id="rId5" Type="http://schemas.openxmlformats.org/officeDocument/2006/relationships/image" Target="../media/image165.jpeg"/><Relationship Id="rId4" Type="http://schemas.openxmlformats.org/officeDocument/2006/relationships/hyperlink" Target="http://ru.wikipedia.org/wiki/%D0%A4%D0%B0%D0%B9%D0%BB:Gnesiny.jpg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hyperlink" Target="http://fotogoroda.narod.ru/fotos/foto-moskva-001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hyperlink" Target="http://zhurnal.lib.ru/img/a/abramson_h_i/vcongress/v_congress.jpg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datanews.ru/images/news/10_11/114895x0.jpg" TargetMode="External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hyperlink" Target="http://www.museum.ru/imgB.asp?1250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jpeg"/><Relationship Id="rId4" Type="http://schemas.openxmlformats.org/officeDocument/2006/relationships/hyperlink" Target="http://www.design.kg/uploads/monthly_04_2013/post-8537-1365132409_thumb.jpg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7.png"/><Relationship Id="rId2" Type="http://schemas.openxmlformats.org/officeDocument/2006/relationships/hyperlink" Target="http://www.int-edu.ru/museum/img_history/aposto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ycliffe.ru/history/images/press.gif" TargetMode="External"/><Relationship Id="rId5" Type="http://schemas.openxmlformats.org/officeDocument/2006/relationships/image" Target="../media/image176.jpeg"/><Relationship Id="rId4" Type="http://schemas.openxmlformats.org/officeDocument/2006/relationships/hyperlink" Target="http://img.rian.ru/images/3969/29/39692972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hyperlink" Target="http://autokadabra.ru/system/uploads/photos/Shout/79/79803/big/6.jpg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hyperlink" Target="http://realfacts.ru/uploads/posts/2011-02/1297067343_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00240"/>
            <a:ext cx="7772400" cy="1504960"/>
          </a:xfrm>
        </p:spPr>
        <p:txBody>
          <a:bodyPr/>
          <a:lstStyle/>
          <a:p>
            <a:r>
              <a:rPr lang="ru-RU" dirty="0"/>
              <a:t>Московский календарь-2014</a:t>
            </a:r>
          </a:p>
        </p:txBody>
      </p:sp>
      <p:pic>
        <p:nvPicPr>
          <p:cNvPr id="71682" name="Picture 2" descr="http://www.uvao.ru/uvao/getimage?objectId=54434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142852"/>
            <a:ext cx="1714480" cy="2034991"/>
          </a:xfrm>
          <a:prstGeom prst="rect">
            <a:avLst/>
          </a:prstGeom>
          <a:noFill/>
        </p:spPr>
      </p:pic>
      <p:pic>
        <p:nvPicPr>
          <p:cNvPr id="71684" name="Picture 4" descr="http://www.vedomosti.ru/img/newsline/pictures/11/8643911_pic_small_635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86190"/>
            <a:ext cx="3098952" cy="2571744"/>
          </a:xfrm>
          <a:prstGeom prst="rect">
            <a:avLst/>
          </a:prstGeom>
          <a:noFill/>
        </p:spPr>
      </p:pic>
      <p:pic>
        <p:nvPicPr>
          <p:cNvPr id="71686" name="Picture 6" descr="http://cs305701.userapi.com/v305701200/3521/1YTWJSwmSuY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17817" y="3857628"/>
            <a:ext cx="3326183" cy="2171692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286908" cy="1371600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1776 г. Екатерина II разрешила содержать “театральные всякого рода представления”. К 1780 г. рядом с рекой </a:t>
            </a:r>
            <a:r>
              <a:rPr lang="ru-RU" sz="1800" dirty="0" err="1"/>
              <a:t>Неглинной</a:t>
            </a:r>
            <a:r>
              <a:rPr lang="ru-RU" sz="1800" dirty="0"/>
              <a:t> и улицей Петровка англичанин Михаил </a:t>
            </a:r>
            <a:r>
              <a:rPr lang="ru-RU" sz="1800" dirty="0" err="1"/>
              <a:t>Медокс</a:t>
            </a:r>
            <a:r>
              <a:rPr lang="ru-RU" sz="1800" dirty="0"/>
              <a:t> (переиначенное от </a:t>
            </a:r>
            <a:r>
              <a:rPr lang="ru-RU" sz="1800" dirty="0" err="1"/>
              <a:t>Michael</a:t>
            </a:r>
            <a:r>
              <a:rPr lang="ru-RU" sz="1800" dirty="0"/>
              <a:t> </a:t>
            </a:r>
            <a:r>
              <a:rPr lang="ru-RU" sz="1800" dirty="0" err="1"/>
              <a:t>Maddox</a:t>
            </a:r>
            <a:r>
              <a:rPr lang="ru-RU" sz="1800" dirty="0"/>
              <a:t>) построил каменный “Петровский театр”. На рисунке представлена реконструкция местности, ныне </a:t>
            </a:r>
            <a:r>
              <a:rPr lang="ru-RU" sz="1800" dirty="0">
                <a:hlinkClick r:id="rId2"/>
              </a:rPr>
              <a:t>на </a:t>
            </a:r>
            <a:r>
              <a:rPr lang="ru-RU" sz="1800" dirty="0" err="1">
                <a:hlinkClick r:id="rId2"/>
              </a:rPr>
              <a:t>Яндекс</a:t>
            </a:r>
            <a:r>
              <a:rPr lang="ru-RU" sz="1800" dirty="0">
                <a:hlinkClick r:id="rId2"/>
              </a:rPr>
              <a:t> панорамах это место выглядит так</a:t>
            </a:r>
            <a:r>
              <a:rPr lang="ru-RU" sz="1800" dirty="0"/>
              <a:t>. </a:t>
            </a:r>
            <a:endParaRPr lang="ru-RU" sz="4000" dirty="0"/>
          </a:p>
        </p:txBody>
      </p:sp>
      <p:pic>
        <p:nvPicPr>
          <p:cNvPr id="69641" name="Picture 9" descr="image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7430"/>
            <a:ext cx="5534679" cy="407194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72132" y="3357562"/>
            <a:ext cx="35718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Неглинная</a:t>
            </a:r>
            <a:r>
              <a:rPr lang="ru-RU" dirty="0" smtClean="0"/>
              <a:t> течёт в трубе, моста нет, а на столь полюбившимся москвичам театральном месте ныне стоит Большой театр</a:t>
            </a:r>
            <a:r>
              <a:rPr lang="ru-RU" sz="4000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04813"/>
            <a:ext cx="3779838" cy="61928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dirty="0" smtClean="0"/>
              <a:t>Ещё </a:t>
            </a:r>
            <a:r>
              <a:rPr lang="ru-RU" sz="2000" dirty="0"/>
              <a:t>одним знаковым местом Великобритании в Москве стал нынешний ЦУМ. До революции он был торговым домом шотландцев Эндрю Мюра и Арчибальда Мерилиза. Еще в 1880-х они открыли первый магазин на Театральной площади, а к 1908 г. выстроили огромный торговый дом в стиле европейской готики и с элементами модерна. Торговый дом “Мюр и Мерелиз” слыл в Москве одним из главных магазинов, где можно было купить </a:t>
            </a:r>
            <a:r>
              <a:rPr lang="ru-RU" sz="2000" dirty="0" smtClean="0"/>
              <a:t>всё. </a:t>
            </a:r>
            <a:r>
              <a:rPr lang="ru-RU" sz="2000" dirty="0"/>
              <a:t>Множество товаров они выпускали под своей маркой, вели торговлю по красиво изданным каталогам. </a:t>
            </a:r>
          </a:p>
        </p:txBody>
      </p:sp>
      <p:pic>
        <p:nvPicPr>
          <p:cNvPr id="71685" name="Picture 5" descr="image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42852"/>
            <a:ext cx="4643438" cy="5931399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80976" y="2071678"/>
            <a:ext cx="2824149" cy="402432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 smtClean="0"/>
              <a:t>Ещё </a:t>
            </a:r>
            <a:r>
              <a:rPr lang="ru-RU" sz="2400" dirty="0"/>
              <a:t>одним английским местом Москвы можно считать гостиницу “Метрополь”. Над ней трудились архитекторы Лев </a:t>
            </a:r>
            <a:r>
              <a:rPr lang="ru-RU" sz="2400" dirty="0" err="1"/>
              <a:t>Кекушев</a:t>
            </a:r>
            <a:r>
              <a:rPr lang="ru-RU" sz="2400" dirty="0"/>
              <a:t> и Вильям </a:t>
            </a:r>
            <a:r>
              <a:rPr lang="ru-RU" sz="2400" dirty="0" err="1"/>
              <a:t>Валькот</a:t>
            </a:r>
            <a:r>
              <a:rPr lang="ru-RU" sz="2400" dirty="0"/>
              <a:t> (</a:t>
            </a:r>
            <a:r>
              <a:rPr lang="ru-RU" sz="2400" dirty="0" err="1"/>
              <a:t>William</a:t>
            </a:r>
            <a:r>
              <a:rPr lang="ru-RU" sz="2400" dirty="0"/>
              <a:t> </a:t>
            </a:r>
            <a:r>
              <a:rPr lang="ru-RU" sz="2400" dirty="0" err="1"/>
              <a:t>Walcot</a:t>
            </a:r>
            <a:r>
              <a:rPr lang="ru-RU" sz="2400" dirty="0"/>
              <a:t>). </a:t>
            </a:r>
          </a:p>
        </p:txBody>
      </p:sp>
      <p:pic>
        <p:nvPicPr>
          <p:cNvPr id="73733" name="Picture 5" descr="image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142984"/>
            <a:ext cx="6215074" cy="4128585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443663" y="333375"/>
            <a:ext cx="2700337" cy="62642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dirty="0"/>
              <a:t>В доме английского стиля в </a:t>
            </a:r>
            <a:r>
              <a:rPr lang="ru-RU" sz="2000" dirty="0" err="1"/>
              <a:t>Спиридоньевском</a:t>
            </a:r>
            <a:r>
              <a:rPr lang="ru-RU" sz="2000" dirty="0"/>
              <a:t> переулке рядом с Патриаршими прудами сейчас располагается гостиница Марко Поло. </a:t>
            </a:r>
            <a:endParaRPr lang="ru-RU" sz="2000" dirty="0" smtClean="0"/>
          </a:p>
          <a:p>
            <a:pPr>
              <a:lnSpc>
                <a:spcPct val="90000"/>
              </a:lnSpc>
            </a:pPr>
            <a:r>
              <a:rPr lang="ru-RU" sz="2000" dirty="0" smtClean="0"/>
              <a:t>До </a:t>
            </a:r>
            <a:r>
              <a:rPr lang="ru-RU" sz="2000" dirty="0"/>
              <a:t>революции же здесь был монашеский дом англиканской церкви, который содержала вдова состоятельного шотландца Джейн </a:t>
            </a:r>
            <a:r>
              <a:rPr lang="ru-RU" sz="2000" dirty="0" err="1"/>
              <a:t>Макгил</a:t>
            </a:r>
            <a:r>
              <a:rPr lang="ru-RU" sz="2000" dirty="0"/>
              <a:t>. </a:t>
            </a:r>
          </a:p>
        </p:txBody>
      </p:sp>
      <p:pic>
        <p:nvPicPr>
          <p:cNvPr id="75787" name="Picture 11" descr="image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5738806" cy="4279510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r>
              <a:rPr lang="ru-RU" sz="4000"/>
              <a:t>2014 год – год Греции в</a:t>
            </a:r>
            <a:br>
              <a:rPr lang="ru-RU" sz="4000"/>
            </a:br>
            <a:r>
              <a:rPr lang="ru-RU" sz="4000"/>
              <a:t>России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981200"/>
            <a:ext cx="4038600" cy="4114800"/>
          </a:xfrm>
        </p:spPr>
        <p:txBody>
          <a:bodyPr/>
          <a:lstStyle/>
          <a:p>
            <a:r>
              <a:rPr lang="ru-RU" sz="2800"/>
              <a:t>Антиохийское подворье в Москве.</a:t>
            </a:r>
          </a:p>
          <a:p>
            <a:r>
              <a:rPr lang="ru-RU" sz="2800"/>
              <a:t>Храм Архангела Гавриила</a:t>
            </a:r>
          </a:p>
        </p:txBody>
      </p:sp>
      <p:pic>
        <p:nvPicPr>
          <p:cNvPr id="19463" name="Picture 7" descr="Антиохийское подворье в Москв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1905000" cy="3562350"/>
          </a:xfrm>
          <a:prstGeom prst="rect">
            <a:avLst/>
          </a:prstGeom>
          <a:noFill/>
        </p:spPr>
      </p:pic>
      <p:pic>
        <p:nvPicPr>
          <p:cNvPr id="19465" name="Picture 9" descr="122146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2571744"/>
            <a:ext cx="2589212" cy="3451225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semidnevka.ru/uploads/objects/1300229616_pushkin4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3314"/>
            <a:ext cx="5857916" cy="2604741"/>
          </a:xfrm>
          <a:prstGeom prst="rect">
            <a:avLst/>
          </a:prstGeom>
          <a:noFill/>
        </p:spPr>
      </p:pic>
      <p:pic>
        <p:nvPicPr>
          <p:cNvPr id="84996" name="Picture 4" descr="http://www.arts-museum.ru/data/fonds/ancient_world/2_1_i/0000_1000/404_afina_nika/9241_foto_1_0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28604"/>
            <a:ext cx="1143000" cy="1885950"/>
          </a:xfrm>
          <a:prstGeom prst="rect">
            <a:avLst/>
          </a:prstGeom>
          <a:noFill/>
        </p:spPr>
      </p:pic>
      <p:pic>
        <p:nvPicPr>
          <p:cNvPr id="84998" name="Picture 6" descr="http://www.arts-museum.ru/data/fonds/ancient_world/2_1_i/0000_1000/134_parfenon_corner/8947_foto_1_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00" y="1057275"/>
            <a:ext cx="2857500" cy="5800725"/>
          </a:xfrm>
          <a:prstGeom prst="rect">
            <a:avLst/>
          </a:prstGeom>
          <a:noFill/>
        </p:spPr>
      </p:pic>
      <p:pic>
        <p:nvPicPr>
          <p:cNvPr id="85000" name="Picture 8" descr="http://www.arts-museum.ru/data/fonds/ancient_world/2_1_i/0000_1000/389_afina_parfenos/9232_foto_1_01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2066" y="357166"/>
            <a:ext cx="1143000" cy="2238376"/>
          </a:xfrm>
          <a:prstGeom prst="rect">
            <a:avLst/>
          </a:prstGeom>
          <a:noFill/>
        </p:spPr>
      </p:pic>
      <p:pic>
        <p:nvPicPr>
          <p:cNvPr id="85002" name="Picture 10" descr="http://www.arts-museum.ru/data/fonds/ancient_world/2_1_i/0000_1000/482_gegeso_stella/9268_foto_1_01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71736" y="500042"/>
            <a:ext cx="1143000" cy="1676400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85786" y="3000372"/>
            <a:ext cx="463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Греческий дворик ГМИИ им. А.С.Пушкина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/>
              <a:t>2014 </a:t>
            </a:r>
            <a:r>
              <a:rPr lang="ru-RU" sz="3600" b="1"/>
              <a:t>год –</a:t>
            </a:r>
            <a:br>
              <a:rPr lang="ru-RU" sz="3600" b="1"/>
            </a:br>
            <a:r>
              <a:rPr lang="ru-RU" sz="3600" b="1"/>
              <a:t>год 500-летия присоединения Смоленска к Москве (1514 г.)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068638"/>
            <a:ext cx="4038600" cy="3027362"/>
          </a:xfrm>
        </p:spPr>
        <p:txBody>
          <a:bodyPr/>
          <a:lstStyle/>
          <a:p>
            <a:endParaRPr lang="ru-RU" sz="2400" b="1"/>
          </a:p>
          <a:p>
            <a:endParaRPr lang="ru-RU" sz="2400" b="1"/>
          </a:p>
          <a:p>
            <a:r>
              <a:rPr lang="ru-RU" sz="2400" b="1"/>
              <a:t>1150-летие первого письменного упоминания города Смоленска (863 г.).</a:t>
            </a:r>
          </a:p>
        </p:txBody>
      </p:sp>
      <p:pic>
        <p:nvPicPr>
          <p:cNvPr id="20495" name="Picture 15" descr="ANd9GcTq_g6HYCvPesj8XdTjnudwLbqAE9HlVJCYMZ3yzcUGhRVkx1h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276475"/>
            <a:ext cx="3851275" cy="2260600"/>
          </a:xfrm>
          <a:prstGeom prst="rect">
            <a:avLst/>
          </a:prstGeom>
          <a:noFill/>
        </p:spPr>
      </p:pic>
      <p:pic>
        <p:nvPicPr>
          <p:cNvPr id="20497" name="Picture 17" descr="12671602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4945063"/>
            <a:ext cx="2555875" cy="1912937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Смоленск в Москве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Смоленская площадь</a:t>
            </a:r>
          </a:p>
          <a:p>
            <a:r>
              <a:rPr lang="ru-RU"/>
              <a:t>Смоленская набережная</a:t>
            </a:r>
          </a:p>
          <a:p>
            <a:r>
              <a:rPr lang="ru-RU"/>
              <a:t>Смоленская улица</a:t>
            </a:r>
          </a:p>
          <a:p>
            <a:r>
              <a:rPr lang="ru-RU"/>
              <a:t>Станция метро «Смоленская»</a:t>
            </a:r>
          </a:p>
        </p:txBody>
      </p:sp>
      <p:pic>
        <p:nvPicPr>
          <p:cNvPr id="92165" name="Picture 5" descr="i?id=178071802-17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59350"/>
            <a:ext cx="2987675" cy="1898650"/>
          </a:xfrm>
          <a:prstGeom prst="rect">
            <a:avLst/>
          </a:prstGeom>
          <a:noFill/>
        </p:spPr>
      </p:pic>
      <p:pic>
        <p:nvPicPr>
          <p:cNvPr id="92169" name="Picture 9" descr="i?id=121098263-56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1844675"/>
            <a:ext cx="1871662" cy="1811338"/>
          </a:xfrm>
          <a:prstGeom prst="rect">
            <a:avLst/>
          </a:prstGeom>
          <a:noFill/>
        </p:spPr>
      </p:pic>
      <p:pic>
        <p:nvPicPr>
          <p:cNvPr id="92171" name="Picture 11" descr="0_51a23_f5ac7dd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2175" y="4476750"/>
            <a:ext cx="3171825" cy="2381250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11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63500"/>
            <a:ext cx="5219700" cy="3916363"/>
          </a:xfrm>
          <a:prstGeom prst="rect">
            <a:avLst/>
          </a:prstGeom>
          <a:noFill/>
        </p:spPr>
      </p:pic>
      <p:pic>
        <p:nvPicPr>
          <p:cNvPr id="93192" name="Picture 8" descr="0002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152900"/>
            <a:ext cx="4762500" cy="2705100"/>
          </a:xfrm>
          <a:prstGeom prst="rect">
            <a:avLst/>
          </a:prstGeom>
          <a:noFill/>
        </p:spPr>
      </p:pic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15875" y="3011488"/>
            <a:ext cx="3429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i="1"/>
              <a:t>Дом архитектора Жолтовского</a:t>
            </a:r>
          </a:p>
          <a:p>
            <a:endParaRPr lang="ru-RU" i="1"/>
          </a:p>
          <a:p>
            <a:r>
              <a:rPr lang="ru-RU" i="1"/>
              <a:t>Дата постройки:1939-1952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0_2c810_b7c7e4b0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62500" cy="3543300"/>
          </a:xfrm>
          <a:prstGeom prst="rect">
            <a:avLst/>
          </a:prstGeom>
          <a:noFill/>
        </p:spPr>
      </p:pic>
      <p:pic>
        <p:nvPicPr>
          <p:cNvPr id="94214" name="Picture 6" descr="0024-039-Etapy-Velikoj-Otechestvennoj-vojn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556000"/>
            <a:ext cx="4716462" cy="3302000"/>
          </a:xfrm>
          <a:prstGeom prst="rect">
            <a:avLst/>
          </a:prstGeom>
          <a:noFill/>
        </p:spPr>
      </p:pic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158750" y="5943600"/>
            <a:ext cx="3270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b="1" i="1"/>
              <a:t>На Смоленской пл. - баррикады. </a:t>
            </a:r>
          </a:p>
          <a:p>
            <a:r>
              <a:rPr lang="ru-RU" sz="1400" b="1" i="1"/>
              <a:t>1941. Фото С.Струнникова.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r>
              <a:rPr lang="ru-RU"/>
              <a:t>Сочи - 2014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4038600" cy="4114800"/>
          </a:xfrm>
        </p:spPr>
        <p:txBody>
          <a:bodyPr/>
          <a:lstStyle/>
          <a:p>
            <a:r>
              <a:rPr lang="ru-RU" sz="2800"/>
              <a:t>От «Москвы-1980» к «Сочи-2014»</a:t>
            </a:r>
          </a:p>
          <a:p>
            <a:r>
              <a:rPr lang="ru-RU" sz="2800"/>
              <a:t>Вспоминая олимпийского Мишку</a:t>
            </a:r>
          </a:p>
        </p:txBody>
      </p:sp>
      <p:pic>
        <p:nvPicPr>
          <p:cNvPr id="90119" name="Picture 7" descr="i?id=195886865-22-72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35487"/>
            <a:ext cx="3097212" cy="2322513"/>
          </a:xfrm>
          <a:prstGeom prst="rect">
            <a:avLst/>
          </a:prstGeom>
          <a:noFill/>
        </p:spPr>
      </p:pic>
      <p:pic>
        <p:nvPicPr>
          <p:cNvPr id="90121" name="Picture 9" descr="i?id=113503943-37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357430"/>
            <a:ext cx="2357454" cy="1976101"/>
          </a:xfrm>
          <a:prstGeom prst="rect">
            <a:avLst/>
          </a:prstGeom>
          <a:noFill/>
        </p:spPr>
      </p:pic>
      <p:pic>
        <p:nvPicPr>
          <p:cNvPr id="90123" name="Picture 11" descr="i?id=426552196-39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5038" y="4511675"/>
            <a:ext cx="3128962" cy="2346325"/>
          </a:xfrm>
          <a:prstGeom prst="rect">
            <a:avLst/>
          </a:prstGeom>
          <a:noFill/>
        </p:spPr>
      </p:pic>
      <p:pic>
        <p:nvPicPr>
          <p:cNvPr id="90125" name="Picture 13" descr="i?id=86485280-05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785794"/>
            <a:ext cx="2857500" cy="1219200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8913"/>
            <a:ext cx="9144000" cy="5907087"/>
          </a:xfrm>
        </p:spPr>
        <p:txBody>
          <a:bodyPr/>
          <a:lstStyle/>
          <a:p>
            <a:r>
              <a:rPr lang="ru-RU" b="1"/>
              <a:t>2014 год - 100 лет со времени начала Первой Мировой войны ( </a:t>
            </a:r>
            <a:r>
              <a:rPr lang="ru-RU" b="1" smtClean="0"/>
              <a:t>1914 </a:t>
            </a:r>
            <a:r>
              <a:rPr lang="ru-RU" b="1"/>
              <a:t>г.).</a:t>
            </a:r>
          </a:p>
        </p:txBody>
      </p:sp>
      <p:pic>
        <p:nvPicPr>
          <p:cNvPr id="21509" name="Picture 5" descr="0_ddfaf_1eb9beeb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85926"/>
            <a:ext cx="6554787" cy="4367212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76250"/>
            <a:ext cx="8675688" cy="2952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i="1" dirty="0"/>
              <a:t>Мемориально-парковый комплекс героев Первой мировой войны - парк недалеко от метро "Сокол" на месте городского Братского кладбища жертв Первой мировой войны. Кладбище открыли перед </a:t>
            </a:r>
            <a:r>
              <a:rPr lang="ru-RU" sz="1600" i="1" dirty="0" smtClean="0"/>
              <a:t> самой </a:t>
            </a:r>
            <a:r>
              <a:rPr lang="ru-RU" sz="1600" i="1" dirty="0"/>
              <a:t>революцией. Хозяйка земель, узнав для чего покупается земля, сразу же снизила в 2 раза цену за участок. </a:t>
            </a:r>
            <a:br>
              <a:rPr lang="ru-RU" sz="1600" i="1" dirty="0"/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Всего здесь похоронили 17,5 тысяч человек. Увы, красные всё сделали, чтобы память о Первой мировой стёрлась у населения - кладбище уничтожили, а лагеря и казнь ждали даже тех москвичей, кто пытался тайно сохранить имена похороненных. Умершие за дореволюционное отечество тогда не очень вписывались в идеологию новой республики. </a:t>
            </a:r>
            <a:r>
              <a:rPr lang="ru-RU" sz="1600" i="1" dirty="0" smtClean="0"/>
              <a:t>Да </a:t>
            </a:r>
            <a:r>
              <a:rPr lang="ru-RU" sz="1600" i="1" dirty="0"/>
              <a:t>и не забываем, что "вожди" пришли к власти при помощи тогдашнего врага - Германии. </a:t>
            </a:r>
            <a:br>
              <a:rPr lang="ru-RU" sz="1600" i="1" dirty="0"/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На месте кладбища устроили парк, потом появился кинотеатр "Ленинград", при постройке которого кости погребённых выворачивались экскаваторами из могил и вывозились.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79877" name="Picture 5" descr="0_ddf96_77700975_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357562"/>
            <a:ext cx="4521214" cy="3016093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0_ddf9c_51c50292_X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850"/>
            <a:ext cx="5292725" cy="3529013"/>
          </a:xfrm>
          <a:prstGeom prst="rect">
            <a:avLst/>
          </a:prstGeom>
          <a:noFill/>
        </p:spPr>
      </p:pic>
      <p:pic>
        <p:nvPicPr>
          <p:cNvPr id="80903" name="Picture 7" descr="0_ddf9f_2e861291_X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249613"/>
            <a:ext cx="5410200" cy="3608387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026" name="Picture 2" descr="G:\0001 - НОВОЕ на сайт\ФОТОЛЕТО\Без имени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4" y="764704"/>
            <a:ext cx="8189416" cy="546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7" name="Picture 13" descr="&amp;Pcy;&amp;lcy;&amp;acy;&amp;kcy;&amp;acy;&amp;tcy;&amp;ycy; &amp;Tcy;&amp;ocy;&amp;rcy;&amp;gcy;&amp;ocy;&amp;vcy;&amp;tscy;&amp;ycy; &amp;vcy;&amp;ocy;&amp;jcy;&amp;ncy;&amp;ycy; - &amp;scy;&amp;ocy;&amp;lcy;&amp;dcy;&amp;acy;&amp;tcy;&amp;acy;&amp;mcy; - &amp;icy;&amp;ncy;&amp;vcy;&amp;acy;&amp;lcy;&amp;icy;&amp;dcy;&amp;acy;&amp;m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3128962" cy="4352925"/>
          </a:xfrm>
          <a:prstGeom prst="rect">
            <a:avLst/>
          </a:prstGeom>
          <a:noFill/>
        </p:spPr>
      </p:pic>
      <p:pic>
        <p:nvPicPr>
          <p:cNvPr id="82965" name="Picture 21" descr="5001052ah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928670"/>
            <a:ext cx="3059114" cy="4426306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 descr="yahooeu_ru_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3476625" cy="4838700"/>
          </a:xfrm>
          <a:prstGeom prst="rect">
            <a:avLst/>
          </a:prstGeom>
          <a:noFill/>
        </p:spPr>
      </p:pic>
      <p:pic>
        <p:nvPicPr>
          <p:cNvPr id="88071" name="Picture 7" descr="5001031n3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785926"/>
            <a:ext cx="2876550" cy="4335462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r>
              <a:rPr lang="ru-RU" sz="2800" b="1" dirty="0"/>
              <a:t>2014 год </a:t>
            </a:r>
            <a:r>
              <a:rPr lang="ru-RU" sz="2800" b="1" dirty="0" smtClean="0"/>
              <a:t>– 700 </a:t>
            </a:r>
            <a:r>
              <a:rPr lang="ru-RU" sz="2800" b="1" dirty="0"/>
              <a:t>лет со дня рождения преподобного Сергия Радонежского </a:t>
            </a:r>
            <a:br>
              <a:rPr lang="ru-RU" sz="2800" b="1" dirty="0"/>
            </a:br>
            <a:r>
              <a:rPr lang="ru-RU" sz="2400" b="1" dirty="0"/>
              <a:t>(3 мая 1314 г. (дата условная) – 25 сентября 1392 г.)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22533" name="Picture 5" descr="3_412005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857364"/>
            <a:ext cx="5143500" cy="4095750"/>
          </a:xfrm>
          <a:prstGeom prst="rect">
            <a:avLst/>
          </a:prstGeom>
          <a:noFill/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857224" y="6000768"/>
            <a:ext cx="5419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1" dirty="0"/>
              <a:t>Храм Сергия Радонежского в Рогожской слободе.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5929330"/>
            <a:ext cx="2895600" cy="792145"/>
          </a:xfrm>
        </p:spPr>
        <p:txBody>
          <a:bodyPr/>
          <a:lstStyle/>
          <a:p>
            <a:r>
              <a:rPr lang="ru-RU" dirty="0" smtClean="0"/>
              <a:t>Московский календарь 2014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0298" y="2143116"/>
            <a:ext cx="6643702" cy="3625859"/>
          </a:xfrm>
        </p:spPr>
        <p:txBody>
          <a:bodyPr/>
          <a:lstStyle/>
          <a:p>
            <a:r>
              <a:rPr lang="ru-RU" dirty="0" smtClean="0"/>
              <a:t>Знаменитые москвичи</a:t>
            </a:r>
            <a:endParaRPr lang="ru-RU" dirty="0"/>
          </a:p>
        </p:txBody>
      </p:sp>
      <p:pic>
        <p:nvPicPr>
          <p:cNvPr id="132098" name="Picture 2" descr="http://bookz.ru/pics/100-znam_39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2386011" cy="3699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 smtClean="0"/>
              <a:t>28</a:t>
            </a:r>
            <a:r>
              <a:rPr lang="en-US" sz="3200" dirty="0"/>
              <a:t>5</a:t>
            </a:r>
            <a:r>
              <a:rPr lang="ru-RU" sz="3200" dirty="0"/>
              <a:t> лет со дня рождения художника </a:t>
            </a:r>
            <a:br>
              <a:rPr lang="ru-RU" sz="3200" dirty="0"/>
            </a:br>
            <a:r>
              <a:rPr lang="ru-RU" sz="3200" dirty="0"/>
              <a:t>Ивана Петровича Аргунова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/>
              <a:t>1729-1802)</a:t>
            </a:r>
          </a:p>
        </p:txBody>
      </p:sp>
      <p:pic>
        <p:nvPicPr>
          <p:cNvPr id="34819" name="Picture 3" descr="Картинка 1 из 2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00372"/>
            <a:ext cx="2704088" cy="3500438"/>
          </a:xfrm>
          <a:prstGeom prst="rect">
            <a:avLst/>
          </a:prstGeom>
          <a:noFill/>
        </p:spPr>
      </p:pic>
      <p:pic>
        <p:nvPicPr>
          <p:cNvPr id="34820" name="Picture 4" descr="Картинка 3 из 2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000372"/>
            <a:ext cx="2857488" cy="354967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4 января – </a:t>
            </a:r>
            <a:r>
              <a:rPr lang="en-US" sz="3200" dirty="0"/>
              <a:t>80</a:t>
            </a:r>
            <a:r>
              <a:rPr lang="ru-RU" sz="3200" dirty="0"/>
              <a:t> лет со дня рождения художника, скульптора Зураба Церетели</a:t>
            </a:r>
          </a:p>
        </p:txBody>
      </p:sp>
      <p:pic>
        <p:nvPicPr>
          <p:cNvPr id="23555" name="Picture 3" descr="Картинка 17 из 146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00306"/>
            <a:ext cx="2447925" cy="3810000"/>
          </a:xfrm>
          <a:prstGeom prst="rect">
            <a:avLst/>
          </a:prstGeom>
          <a:noFill/>
        </p:spPr>
      </p:pic>
      <p:pic>
        <p:nvPicPr>
          <p:cNvPr id="23556" name="Picture 4" descr="30_01_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643314"/>
            <a:ext cx="2168604" cy="3027371"/>
          </a:xfrm>
          <a:prstGeom prst="rect">
            <a:avLst/>
          </a:prstGeom>
          <a:noFill/>
        </p:spPr>
      </p:pic>
      <p:pic>
        <p:nvPicPr>
          <p:cNvPr id="23557" name="Picture 5" descr="Картинка 12 из 1464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2928934"/>
            <a:ext cx="3833813" cy="1897063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2014 год – год Великобритании в</a:t>
            </a:r>
            <a:br>
              <a:rPr lang="ru-RU" sz="4000"/>
            </a:br>
            <a:r>
              <a:rPr lang="ru-RU" sz="4000"/>
              <a:t>России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71810"/>
            <a:ext cx="4500563" cy="3381378"/>
          </a:xfrm>
        </p:spPr>
        <p:txBody>
          <a:bodyPr/>
          <a:lstStyle/>
          <a:p>
            <a:r>
              <a:rPr lang="ru-RU" sz="2000" dirty="0"/>
              <a:t>Это пример хороший настоящей викторианской готики, здание было построено в 1880-х гг.по проекту английского архитектора Нила </a:t>
            </a:r>
            <a:r>
              <a:rPr lang="ru-RU" sz="2000" dirty="0" err="1"/>
              <a:t>Фримана</a:t>
            </a:r>
            <a:r>
              <a:rPr lang="ru-RU" sz="2000" dirty="0"/>
              <a:t> специально для британской общины. </a:t>
            </a:r>
          </a:p>
        </p:txBody>
      </p:sp>
      <p:pic>
        <p:nvPicPr>
          <p:cNvPr id="18437" name="Picture 5" descr="image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1571612"/>
            <a:ext cx="2817812" cy="4225925"/>
          </a:xfrm>
          <a:prstGeom prst="rect">
            <a:avLst/>
          </a:prstGeom>
          <a:noFill/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535238" y="5929331"/>
            <a:ext cx="6727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http://moscowwalks.ru/2011/02/09/british-moscow/#more-2227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5929330"/>
            <a:ext cx="2895600" cy="792145"/>
          </a:xfrm>
        </p:spPr>
        <p:txBody>
          <a:bodyPr/>
          <a:lstStyle/>
          <a:p>
            <a:r>
              <a:rPr lang="ru-RU" dirty="0" smtClean="0"/>
              <a:t>Московский календарь 2014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30 января  - 9</a:t>
            </a:r>
            <a:r>
              <a:rPr lang="en-US" sz="3200" dirty="0"/>
              <a:t>5</a:t>
            </a:r>
            <a:r>
              <a:rPr lang="ru-RU" sz="3200" dirty="0"/>
              <a:t> лет со дня рождения московского поэта Николая Ивановича Глазкова</a:t>
            </a:r>
          </a:p>
        </p:txBody>
      </p:sp>
      <p:pic>
        <p:nvPicPr>
          <p:cNvPr id="24579" name="Picture 3" descr="Картинка 3 из 11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08463"/>
            <a:ext cx="2879725" cy="2649537"/>
          </a:xfrm>
          <a:prstGeom prst="rect">
            <a:avLst/>
          </a:prstGeom>
          <a:noFill/>
        </p:spPr>
      </p:pic>
      <p:pic>
        <p:nvPicPr>
          <p:cNvPr id="24580" name="Picture 4" descr="Картинка 14 из 11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2786058"/>
            <a:ext cx="2786082" cy="2080275"/>
          </a:xfrm>
          <a:prstGeom prst="rect">
            <a:avLst/>
          </a:prstGeom>
          <a:noFill/>
        </p:spPr>
      </p:pic>
      <p:pic>
        <p:nvPicPr>
          <p:cNvPr id="24581" name="Picture 5" descr="Картинка 19 из 11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3573463"/>
            <a:ext cx="1905000" cy="310515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28 </a:t>
            </a:r>
            <a:r>
              <a:rPr lang="ru-RU" sz="3200" dirty="0"/>
              <a:t>января – 1</a:t>
            </a:r>
            <a:r>
              <a:rPr lang="en-US" sz="3200" dirty="0"/>
              <a:t>50</a:t>
            </a:r>
            <a:r>
              <a:rPr lang="ru-RU" sz="3200" dirty="0"/>
              <a:t> лет со дня рождения скульптора </a:t>
            </a:r>
            <a:br>
              <a:rPr lang="ru-RU" sz="3200" dirty="0"/>
            </a:br>
            <a:r>
              <a:rPr lang="ru-RU" sz="3200" dirty="0"/>
              <a:t>Анны </a:t>
            </a:r>
            <a:r>
              <a:rPr lang="ru-RU" sz="3200" dirty="0" smtClean="0"/>
              <a:t>Семёновны </a:t>
            </a:r>
            <a:r>
              <a:rPr lang="ru-RU" sz="3200" dirty="0" err="1"/>
              <a:t>Голубкиной</a:t>
            </a:r>
            <a:endParaRPr lang="ru-RU" sz="3200" dirty="0"/>
          </a:p>
        </p:txBody>
      </p:sp>
      <p:pic>
        <p:nvPicPr>
          <p:cNvPr id="25603" name="Picture 3" descr="Картинка 1 из 5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496"/>
            <a:ext cx="2638425" cy="3810000"/>
          </a:xfrm>
          <a:prstGeom prst="rect">
            <a:avLst/>
          </a:prstGeom>
          <a:noFill/>
        </p:spPr>
      </p:pic>
      <p:pic>
        <p:nvPicPr>
          <p:cNvPr id="25604" name="Picture 4" descr="Картинка 1 из 8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2643182"/>
            <a:ext cx="3009900" cy="381000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3 марта – 1</a:t>
            </a:r>
            <a:r>
              <a:rPr lang="en-US" sz="3200" dirty="0"/>
              <a:t>80</a:t>
            </a:r>
            <a:r>
              <a:rPr lang="ru-RU" sz="3200" dirty="0"/>
              <a:t> лет со дня рождения общественного деятеля, мецената , коллекционера </a:t>
            </a:r>
            <a:br>
              <a:rPr lang="ru-RU" sz="3200" dirty="0"/>
            </a:br>
            <a:r>
              <a:rPr lang="ru-RU" sz="3200" dirty="0"/>
              <a:t>Сергея Михайловича Третьякова </a:t>
            </a:r>
            <a:br>
              <a:rPr lang="ru-RU" sz="3200" dirty="0"/>
            </a:br>
            <a:r>
              <a:rPr lang="ru-RU" sz="3200" dirty="0"/>
              <a:t>(1834-1892)</a:t>
            </a:r>
          </a:p>
        </p:txBody>
      </p:sp>
      <p:pic>
        <p:nvPicPr>
          <p:cNvPr id="27651" name="Picture 3" descr="Картинка 2 из 2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928934"/>
            <a:ext cx="2581275" cy="3810000"/>
          </a:xfrm>
          <a:prstGeom prst="rect">
            <a:avLst/>
          </a:prstGeom>
          <a:noFill/>
        </p:spPr>
      </p:pic>
      <p:pic>
        <p:nvPicPr>
          <p:cNvPr id="27652" name="Picture 4" descr="gog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89363"/>
            <a:ext cx="2857500" cy="248602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028" name="Picture 4" descr="http://upload.wikimedia.org/wikipedia/commons/0/00/Moonlight_night_by_Ivan_Kramskoy_%28GTG%29.jpeg?uselang=r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214290"/>
            <a:ext cx="2146381" cy="2900351"/>
          </a:xfrm>
          <a:prstGeom prst="rect">
            <a:avLst/>
          </a:prstGeom>
          <a:noFill/>
        </p:spPr>
      </p:pic>
      <p:pic>
        <p:nvPicPr>
          <p:cNvPr id="1030" name="Picture 6" descr="File:Bogolubov ipatjevskiy monas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52"/>
            <a:ext cx="2643206" cy="1618964"/>
          </a:xfrm>
          <a:prstGeom prst="rect">
            <a:avLst/>
          </a:prstGeom>
          <a:noFill/>
        </p:spPr>
      </p:pic>
      <p:pic>
        <p:nvPicPr>
          <p:cNvPr id="1032" name="Picture 8" descr="File:Kuindzhi Ukrainian night 1876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000504"/>
            <a:ext cx="3929058" cy="1905594"/>
          </a:xfrm>
          <a:prstGeom prst="rect">
            <a:avLst/>
          </a:prstGeom>
          <a:noFill/>
        </p:spPr>
      </p:pic>
      <p:pic>
        <p:nvPicPr>
          <p:cNvPr id="1034" name="Picture 10" descr="File:Wassilij Dimitriewitsch Polenow 001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8" y="3786190"/>
            <a:ext cx="2974632" cy="2571728"/>
          </a:xfrm>
          <a:prstGeom prst="rect">
            <a:avLst/>
          </a:prstGeom>
          <a:noFill/>
        </p:spPr>
      </p:pic>
      <p:pic>
        <p:nvPicPr>
          <p:cNvPr id="1036" name="Picture 12" descr="File:Perov Pticelov.jpg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00364" y="1452312"/>
            <a:ext cx="3000396" cy="2002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92162" name="Picture 2" descr="File:Constant Troyon - Laufende Hunde - 1853.jpe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3786214" cy="2820730"/>
          </a:xfrm>
          <a:prstGeom prst="rect">
            <a:avLst/>
          </a:prstGeom>
          <a:noFill/>
        </p:spPr>
      </p:pic>
      <p:pic>
        <p:nvPicPr>
          <p:cNvPr id="92164" name="Picture 4" descr="File:Thomas Couture - The Supper after the Masked Ball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28604"/>
            <a:ext cx="3810000" cy="3038476"/>
          </a:xfrm>
          <a:prstGeom prst="rect">
            <a:avLst/>
          </a:prstGeom>
          <a:noFill/>
        </p:spPr>
      </p:pic>
      <p:pic>
        <p:nvPicPr>
          <p:cNvPr id="92166" name="Picture 6" descr="http://upload.wikimedia.org/wikipedia/commons/c/c7/Gustave_Courbet_030.jpg?uselang=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929066"/>
            <a:ext cx="2857520" cy="239129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357554" y="4214818"/>
            <a:ext cx="5572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Согласно завещанию, вся коллекция Сергея Михайловича перешла в распоряжение Павла Михайловича Третьякова. По описи, составленной сразу же после смерти собирателя, в его доме значилось 75 картин западноевропейских художников, восемь рисунков</a:t>
            </a:r>
            <a:endParaRPr lang="ru-RU" sz="1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20 марта – 38</a:t>
            </a:r>
            <a:r>
              <a:rPr lang="en-US" sz="3200" dirty="0"/>
              <a:t>5</a:t>
            </a:r>
            <a:r>
              <a:rPr lang="ru-RU" sz="3200" dirty="0"/>
              <a:t> лет со дня рождения царя Алексея Михайловича Романова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(</a:t>
            </a:r>
            <a:r>
              <a:rPr lang="en-US" sz="3200" dirty="0" smtClean="0"/>
              <a:t>1629-1676</a:t>
            </a:r>
            <a:r>
              <a:rPr lang="en-US" sz="3200" dirty="0"/>
              <a:t>)</a:t>
            </a:r>
            <a:endParaRPr lang="ru-RU" sz="3200" dirty="0"/>
          </a:p>
        </p:txBody>
      </p:sp>
      <p:pic>
        <p:nvPicPr>
          <p:cNvPr id="28675" name="Picture 3" descr="Картинка 3 из 1164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496"/>
            <a:ext cx="2743200" cy="3810000"/>
          </a:xfrm>
          <a:prstGeom prst="rect">
            <a:avLst/>
          </a:prstGeom>
          <a:noFill/>
        </p:spPr>
      </p:pic>
      <p:pic>
        <p:nvPicPr>
          <p:cNvPr id="28676" name="Picture 4" descr="Картинка 44 из 116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857628"/>
            <a:ext cx="3333750" cy="219075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28 марта – русский  художник-маринист </a:t>
            </a:r>
            <a:br>
              <a:rPr lang="ru-RU" sz="3200" dirty="0"/>
            </a:br>
            <a:r>
              <a:rPr lang="ru-RU" sz="3200" dirty="0"/>
              <a:t>Алексей Петрович Боголюбов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(1824-1896)</a:t>
            </a:r>
            <a:endParaRPr lang="ru-RU" sz="3200" dirty="0"/>
          </a:p>
        </p:txBody>
      </p:sp>
      <p:pic>
        <p:nvPicPr>
          <p:cNvPr id="30723" name="Picture 3" descr="Картинка 2 из 2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4554"/>
            <a:ext cx="2714612" cy="3280498"/>
          </a:xfrm>
          <a:prstGeom prst="rect">
            <a:avLst/>
          </a:prstGeom>
          <a:noFill/>
        </p:spPr>
      </p:pic>
      <p:pic>
        <p:nvPicPr>
          <p:cNvPr id="30724" name="Picture 4" descr="1201604082_bogolyubo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4071942"/>
            <a:ext cx="3816350" cy="2160587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93186" name="Picture 2" descr="http://www.muzcentrum.ru/img/upload/1167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3214678" cy="2411009"/>
          </a:xfrm>
          <a:prstGeom prst="rect">
            <a:avLst/>
          </a:prstGeom>
          <a:noFill/>
        </p:spPr>
      </p:pic>
      <p:pic>
        <p:nvPicPr>
          <p:cNvPr id="93188" name="Picture 4" descr="http://photo.qip.ru/photo/brusnichka.fotoplenka/151130695/xlarge/1728905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571612"/>
            <a:ext cx="4762500" cy="3867150"/>
          </a:xfrm>
          <a:prstGeom prst="rect">
            <a:avLst/>
          </a:prstGeom>
          <a:noFill/>
        </p:spPr>
      </p:pic>
      <p:pic>
        <p:nvPicPr>
          <p:cNvPr id="93190" name="Picture 6" descr="http://kudago.com/media/thumbs/9c/af/9caf4b30719b27d1dbc6bb0609164ef2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714752"/>
            <a:ext cx="3429024" cy="2283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1 апреля – 20</a:t>
            </a:r>
            <a:r>
              <a:rPr lang="en-US" sz="3200" dirty="0"/>
              <a:t>5</a:t>
            </a:r>
            <a:r>
              <a:rPr lang="ru-RU" sz="3200" dirty="0"/>
              <a:t> лет со дня рождения писателя Николая Васильевича Гоголя </a:t>
            </a:r>
          </a:p>
        </p:txBody>
      </p:sp>
      <p:pic>
        <p:nvPicPr>
          <p:cNvPr id="32771" name="Picture 3" descr="Картинка 17 из 41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420938"/>
            <a:ext cx="1905000" cy="3200400"/>
          </a:xfrm>
          <a:prstGeom prst="rect">
            <a:avLst/>
          </a:prstGeom>
          <a:noFill/>
        </p:spPr>
      </p:pic>
      <p:pic>
        <p:nvPicPr>
          <p:cNvPr id="32772" name="Picture 4" descr="234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2349500"/>
            <a:ext cx="1905000" cy="2667000"/>
          </a:xfrm>
          <a:prstGeom prst="rect">
            <a:avLst/>
          </a:prstGeom>
          <a:noFill/>
        </p:spPr>
      </p:pic>
      <p:pic>
        <p:nvPicPr>
          <p:cNvPr id="32773" name="Picture 5" descr="attac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068638"/>
            <a:ext cx="2495550" cy="1438275"/>
          </a:xfrm>
          <a:prstGeom prst="rect">
            <a:avLst/>
          </a:prstGeom>
          <a:noFill/>
        </p:spPr>
      </p:pic>
      <p:pic>
        <p:nvPicPr>
          <p:cNvPr id="32774" name="Picture 6" descr="attac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5084763"/>
            <a:ext cx="4114800" cy="1600200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13 апреля – </a:t>
            </a:r>
            <a:r>
              <a:rPr lang="en-US" sz="3200" dirty="0"/>
              <a:t>80</a:t>
            </a:r>
            <a:r>
              <a:rPr lang="ru-RU" sz="3200" dirty="0"/>
              <a:t> лет со дня рождения детской писательницы и дрессировщицы </a:t>
            </a:r>
            <a:br>
              <a:rPr lang="ru-RU" sz="3200" dirty="0"/>
            </a:br>
            <a:r>
              <a:rPr lang="ru-RU" sz="3200" dirty="0"/>
              <a:t>Натальи Юрьевны Дуровой</a:t>
            </a:r>
            <a:br>
              <a:rPr lang="ru-RU" sz="3200" dirty="0"/>
            </a:br>
            <a:r>
              <a:rPr lang="ru-RU" sz="3200" dirty="0"/>
              <a:t>(1934-2007)</a:t>
            </a:r>
          </a:p>
        </p:txBody>
      </p:sp>
      <p:pic>
        <p:nvPicPr>
          <p:cNvPr id="33795" name="Picture 3" descr="tass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852738"/>
            <a:ext cx="1714500" cy="1276350"/>
          </a:xfrm>
          <a:prstGeom prst="rect">
            <a:avLst/>
          </a:prstGeom>
          <a:noFill/>
        </p:spPr>
      </p:pic>
      <p:pic>
        <p:nvPicPr>
          <p:cNvPr id="33796" name="Picture 4" descr="p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860800"/>
            <a:ext cx="4286250" cy="2752725"/>
          </a:xfrm>
          <a:prstGeom prst="rect">
            <a:avLst/>
          </a:prstGeom>
          <a:noFill/>
        </p:spPr>
      </p:pic>
      <p:pic>
        <p:nvPicPr>
          <p:cNvPr id="33797" name="Picture 5" descr="Картинка 10 из 72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3357563"/>
            <a:ext cx="1971675" cy="312420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00174"/>
            <a:ext cx="3827463" cy="4595826"/>
          </a:xfrm>
        </p:spPr>
        <p:txBody>
          <a:bodyPr/>
          <a:lstStyle/>
          <a:p>
            <a:r>
              <a:rPr lang="ru-RU" sz="2000" dirty="0"/>
              <a:t>С лёгкой руки Ивана Грозного представителям Англии в Москве были отданы палаты на Варварке, ныне палаты Старого Английского двора. </a:t>
            </a:r>
          </a:p>
        </p:txBody>
      </p:sp>
      <p:pic>
        <p:nvPicPr>
          <p:cNvPr id="55301" name="Picture 5" descr="image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428604"/>
            <a:ext cx="4391025" cy="5715000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17 апреля – 2</a:t>
            </a:r>
            <a:r>
              <a:rPr lang="en-US" sz="3200" dirty="0"/>
              <a:t>60</a:t>
            </a:r>
            <a:r>
              <a:rPr lang="ru-RU" sz="3200" dirty="0"/>
              <a:t> лет со дня рождения скульптора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Ивана </a:t>
            </a:r>
            <a:r>
              <a:rPr lang="ru-RU" sz="3200" dirty="0"/>
              <a:t>Петровича </a:t>
            </a:r>
            <a:r>
              <a:rPr lang="ru-RU" sz="3200" dirty="0" err="1"/>
              <a:t>Мартоса</a:t>
            </a:r>
            <a:endParaRPr lang="ru-RU" sz="3200" dirty="0"/>
          </a:p>
        </p:txBody>
      </p:sp>
      <p:pic>
        <p:nvPicPr>
          <p:cNvPr id="35843" name="Picture 3" descr="Картинка 6 из 2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85992"/>
            <a:ext cx="3124200" cy="3810000"/>
          </a:xfrm>
          <a:prstGeom prst="rect">
            <a:avLst/>
          </a:prstGeom>
          <a:noFill/>
        </p:spPr>
      </p:pic>
      <p:pic>
        <p:nvPicPr>
          <p:cNvPr id="35844" name="Picture 4" descr="130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5046" y="2000240"/>
            <a:ext cx="3128954" cy="3858784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0" y="857232"/>
            <a:ext cx="4040188" cy="5268931"/>
          </a:xfrm>
        </p:spPr>
        <p:txBody>
          <a:bodyPr/>
          <a:lstStyle/>
          <a:p>
            <a:r>
              <a:rPr lang="ru-RU" sz="1800" dirty="0" smtClean="0"/>
              <a:t>И.П. </a:t>
            </a:r>
            <a:r>
              <a:rPr lang="ru-RU" sz="1800" dirty="0" err="1" smtClean="0"/>
              <a:t>Мартос</a:t>
            </a:r>
            <a:r>
              <a:rPr lang="ru-RU" sz="1800" dirty="0" smtClean="0"/>
              <a:t>. Надгробие А. П. Кожуховой. Мрамор. 1830 г. Некрополь Донского монастыря. Москва. Фрагмент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> 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072198" y="5429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28596" y="5715016"/>
            <a:ext cx="706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http://sculpture.artyx.ru/books/item/f00/s00/z0000009/st018.shtml</a:t>
            </a:r>
            <a:endParaRPr lang="ru-RU" dirty="0"/>
          </a:p>
        </p:txBody>
      </p:sp>
      <p:pic>
        <p:nvPicPr>
          <p:cNvPr id="94218" name="Picture 10" descr="И. П. Мартос. Надгробие А. П. Кожуховой. 1830. Бронза, гранит. Москва, Некрополь Донского монастыр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357298"/>
            <a:ext cx="3803266" cy="3776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4214810" cy="4691063"/>
          </a:xfrm>
        </p:spPr>
        <p:txBody>
          <a:bodyPr/>
          <a:lstStyle/>
          <a:p>
            <a:r>
              <a:rPr lang="ru-RU" sz="1800" dirty="0" smtClean="0"/>
              <a:t>И. П. </a:t>
            </a:r>
            <a:r>
              <a:rPr lang="ru-RU" sz="1800" dirty="0" err="1" smtClean="0"/>
              <a:t>Мартос</a:t>
            </a:r>
            <a:r>
              <a:rPr lang="ru-RU" sz="1800" dirty="0" smtClean="0"/>
              <a:t>. Надгробие С. С. Волконской 1782. Мрамор. Москва, </a:t>
            </a:r>
            <a:r>
              <a:rPr lang="ru-RU" sz="1800" dirty="0" err="1" smtClean="0"/>
              <a:t>Гос</a:t>
            </a:r>
            <a:r>
              <a:rPr lang="ru-RU" sz="1800" dirty="0" smtClean="0"/>
              <a:t>. Третьяковская галерея</a:t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95234" name="Picture 2" descr="И. П. Мартос. Надгробие С. С. Волконской 1782. Мрамор. Москва, Гос. Третьяковская галере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85728"/>
            <a:ext cx="3571900" cy="6089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0" y="1435100"/>
            <a:ext cx="3008313" cy="4691063"/>
          </a:xfrm>
        </p:spPr>
        <p:txBody>
          <a:bodyPr/>
          <a:lstStyle/>
          <a:p>
            <a:r>
              <a:rPr lang="ru-RU" sz="2000" dirty="0" smtClean="0"/>
              <a:t>И. П. </a:t>
            </a:r>
            <a:r>
              <a:rPr lang="ru-RU" sz="2000" dirty="0" err="1" smtClean="0"/>
              <a:t>Мартос</a:t>
            </a:r>
            <a:r>
              <a:rPr lang="ru-RU" sz="2000" dirty="0" smtClean="0"/>
              <a:t>. Надгробие М. П. Собакиной 1782. Мрамор. Москва, </a:t>
            </a:r>
            <a:r>
              <a:rPr lang="ru-RU" sz="2000" dirty="0" err="1" smtClean="0"/>
              <a:t>Голицынская</a:t>
            </a:r>
            <a:r>
              <a:rPr lang="ru-RU" sz="2000" dirty="0" smtClean="0"/>
              <a:t> усыпальница Донского монастыря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6258" name="Picture 2" descr="И. П. Мартос. Надгробие М. П. Собакиной 1782. Мрамор. Москва, Голицынская усыпальница Донского монастыр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42852"/>
            <a:ext cx="4375920" cy="60800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97282" name="Picture 2" descr="И. П. Мартос. Надгробие И. А. Алексеева 1816. Бронза, гранит. Москва, Некрополь Донского монастыр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571480"/>
            <a:ext cx="3718048" cy="551654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3000372"/>
            <a:ext cx="421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И. П. </a:t>
            </a:r>
            <a:r>
              <a:rPr lang="ru-RU" dirty="0" err="1" smtClean="0"/>
              <a:t>Мартос</a:t>
            </a:r>
            <a:r>
              <a:rPr lang="ru-RU" dirty="0" smtClean="0"/>
              <a:t>. Надгробие И. А. Алексеева 1816. Бронза, гранит. Москва, Некрополь Донского монастыря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12 апреля – 6</a:t>
            </a:r>
            <a:r>
              <a:rPr lang="en-US" sz="3200" dirty="0"/>
              <a:t>5</a:t>
            </a:r>
            <a:r>
              <a:rPr lang="ru-RU" sz="3200" dirty="0"/>
              <a:t> лет со дня рождения дрессировщика </a:t>
            </a:r>
            <a:br>
              <a:rPr lang="ru-RU" sz="3200" dirty="0"/>
            </a:br>
            <a:r>
              <a:rPr lang="ru-RU" sz="3200" dirty="0"/>
              <a:t>Юрия Дмитриевича </a:t>
            </a:r>
            <a:r>
              <a:rPr lang="ru-RU" sz="3200" dirty="0" err="1"/>
              <a:t>Куклачёва</a:t>
            </a:r>
            <a:endParaRPr lang="ru-RU" sz="3200" dirty="0"/>
          </a:p>
        </p:txBody>
      </p:sp>
      <p:pic>
        <p:nvPicPr>
          <p:cNvPr id="36867" name="Picture 3" descr="Картинка 12 из 44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048000"/>
            <a:ext cx="2609850" cy="3810000"/>
          </a:xfrm>
          <a:prstGeom prst="rect">
            <a:avLst/>
          </a:prstGeom>
          <a:noFill/>
        </p:spPr>
      </p:pic>
      <p:pic>
        <p:nvPicPr>
          <p:cNvPr id="36868" name="Picture 4" descr="Картинка 3 из 44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048000"/>
            <a:ext cx="5076825" cy="381000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9 мая – </a:t>
            </a:r>
            <a:r>
              <a:rPr lang="en-US" sz="3200" dirty="0"/>
              <a:t>90</a:t>
            </a:r>
            <a:r>
              <a:rPr lang="ru-RU" sz="3200" dirty="0"/>
              <a:t> лет со дня рождения поэта, прозаика </a:t>
            </a:r>
            <a:br>
              <a:rPr lang="ru-RU" sz="3200" dirty="0"/>
            </a:br>
            <a:r>
              <a:rPr lang="ru-RU" sz="3200" dirty="0"/>
              <a:t>Булата Шалвовича Окуджавы</a:t>
            </a:r>
            <a:br>
              <a:rPr lang="ru-RU" sz="3200" dirty="0"/>
            </a:br>
            <a:r>
              <a:rPr lang="ru-RU" sz="3200" dirty="0"/>
              <a:t>(1924-1997)</a:t>
            </a:r>
          </a:p>
        </p:txBody>
      </p:sp>
      <p:pic>
        <p:nvPicPr>
          <p:cNvPr id="37891" name="Picture 3" descr="Картинка 19 из 152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213100"/>
            <a:ext cx="5076825" cy="3390900"/>
          </a:xfrm>
          <a:prstGeom prst="rect">
            <a:avLst/>
          </a:prstGeom>
          <a:noFill/>
        </p:spPr>
      </p:pic>
      <p:pic>
        <p:nvPicPr>
          <p:cNvPr id="37892" name="Picture 4" descr="Картинка 69 из 152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2852738"/>
            <a:ext cx="2857500" cy="381000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1 июня – 1</a:t>
            </a:r>
            <a:r>
              <a:rPr lang="en-US" sz="3200" dirty="0"/>
              <a:t>70</a:t>
            </a:r>
            <a:r>
              <a:rPr lang="ru-RU" sz="3200" dirty="0"/>
              <a:t> лет со дня рождения художника </a:t>
            </a:r>
            <a:br>
              <a:rPr lang="ru-RU" sz="3200" dirty="0"/>
            </a:br>
            <a:r>
              <a:rPr lang="ru-RU" sz="3200" dirty="0"/>
              <a:t>Василия Дмитриевича Поленова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/>
              <a:t>1844-1927)</a:t>
            </a:r>
          </a:p>
        </p:txBody>
      </p:sp>
      <p:pic>
        <p:nvPicPr>
          <p:cNvPr id="38916" name="Picture 4" descr="Картинка 15 из 12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2857500" cy="347662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500042"/>
            <a:ext cx="8229600" cy="5595958"/>
          </a:xfrm>
        </p:spPr>
        <p:txBody>
          <a:bodyPr/>
          <a:lstStyle/>
          <a:p>
            <a:r>
              <a:rPr lang="ru-RU" sz="1800" dirty="0" smtClean="0"/>
              <a:t>В июне 1877 года Василий Поленов переехал из Санкт-Петербурга в Москву и стал снимать квартиру на углу </a:t>
            </a:r>
            <a:r>
              <a:rPr lang="ru-RU" sz="1800" dirty="0" smtClean="0">
                <a:hlinkClick r:id="rId2" action="ppaction://hlinkfile" tooltip="Переулок Каменная Слобода"/>
              </a:rPr>
              <a:t>Малого Толстовского</a:t>
            </a:r>
            <a:r>
              <a:rPr lang="ru-RU" sz="1800" dirty="0" smtClean="0"/>
              <a:t> и </a:t>
            </a:r>
            <a:r>
              <a:rPr lang="ru-RU" sz="1800" dirty="0" err="1" smtClean="0">
                <a:hlinkClick r:id="rId3" action="ppaction://hlinkfile" tooltip="Трубниковский переулок"/>
              </a:rPr>
              <a:t>Трубниковского</a:t>
            </a:r>
            <a:r>
              <a:rPr lang="ru-RU" sz="1800" dirty="0" smtClean="0"/>
              <a:t> переулков близ </a:t>
            </a:r>
            <a:r>
              <a:rPr lang="ru-RU" sz="1800" dirty="0" smtClean="0">
                <a:hlinkClick r:id="rId4" action="ppaction://hlinkfile" tooltip="Храм Спаса Преображения на Песках"/>
              </a:rPr>
              <a:t>церкви Спаса на Песках</a:t>
            </a:r>
            <a:r>
              <a:rPr lang="ru-RU" sz="1800" dirty="0" smtClean="0"/>
              <a:t>. Из окна своей квартиры он и написал этюд к пейзажу «Московский дворик». Поленов так описывал историю создания картины: «</a:t>
            </a:r>
            <a:r>
              <a:rPr lang="ru-RU" sz="1800" i="1" dirty="0" smtClean="0"/>
              <a:t>Я ходил искать квартиру. Увидал записку, зашел посмотреть, и прямо из окна мне представился этот вид. Я тут же сел и написал его</a:t>
            </a:r>
            <a:r>
              <a:rPr lang="ru-RU" sz="1800" dirty="0" smtClean="0"/>
              <a:t>».</a:t>
            </a:r>
          </a:p>
          <a:p>
            <a:endParaRPr lang="ru-RU" sz="1800" dirty="0"/>
          </a:p>
        </p:txBody>
      </p:sp>
      <p:pic>
        <p:nvPicPr>
          <p:cNvPr id="5" name="Picture 3" descr="Картинка 4 из 126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2643182"/>
            <a:ext cx="4154901" cy="3448051"/>
          </a:xfrm>
          <a:prstGeom prst="rect">
            <a:avLst/>
          </a:prstGeom>
          <a:noFill/>
        </p:spPr>
      </p:pic>
      <p:pic>
        <p:nvPicPr>
          <p:cNvPr id="98306" name="Picture 2" descr="File:MOW Church of Saviour on Sand 02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2571744"/>
            <a:ext cx="2428892" cy="3531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4294967295"/>
          </p:nvPr>
        </p:nvSpPr>
        <p:spPr>
          <a:xfrm>
            <a:off x="0" y="0"/>
            <a:ext cx="3571868" cy="6126163"/>
          </a:xfrm>
        </p:spPr>
        <p:txBody>
          <a:bodyPr/>
          <a:lstStyle/>
          <a:p>
            <a:r>
              <a:rPr lang="ru-RU" sz="1600" dirty="0" smtClean="0"/>
              <a:t>В картине «Бабушкин сад» изображен тот же усадебный дом, окружённый садом, что и в «Московском дворике». Появились обе эти работы в одном и том же 1878 году.</a:t>
            </a:r>
          </a:p>
          <a:p>
            <a:r>
              <a:rPr lang="ru-RU" sz="1600" dirty="0" smtClean="0"/>
              <a:t>Московский особняк и сад вокруг него играют в картине важную роль, давая зрителю наглядное представление о центре города того времени. После опустошительного пожара 1812 года Москва застраивалась дворянскими особняками в стиле классицизма. Представительность деревянным строениям придавали лепные украшения, штукатурка под каменную кладку, портик с колоннами и фронтоном. На картине, правда, усадебный дом выглядит уже несколько обветшало, штукатурка с изъянами, колонны и каменные ступени выщерблены.</a:t>
            </a:r>
          </a:p>
          <a:p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44401" y="324433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9330" name="Picture 2" descr="File:Wassilij Dimitriewitsch Polenow 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428736"/>
            <a:ext cx="5370946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r>
              <a:rPr lang="ru-RU" sz="1600" dirty="0"/>
              <a:t>На </a:t>
            </a:r>
            <a:r>
              <a:rPr lang="ru-RU" sz="1600" dirty="0" smtClean="0"/>
              <a:t>своё </a:t>
            </a:r>
            <a:r>
              <a:rPr lang="ru-RU" sz="1600" dirty="0"/>
              <a:t>содержание английское посольство </a:t>
            </a:r>
            <a:r>
              <a:rPr lang="ru-RU" sz="1600" b="1" dirty="0">
                <a:effectLst/>
              </a:rPr>
              <a:t>ежедневно</a:t>
            </a:r>
            <a:r>
              <a:rPr lang="ru-RU" sz="1600" dirty="0"/>
              <a:t> получало четверть быка, 4 барана, 12 кур, 2 гуся, одного зайца или тетерева, 62 хлебных каравая, 50 яиц, четверть ведра средиземноморского вина, 3/4 ведра пива, полведра водки и 2 </a:t>
            </a:r>
            <a:r>
              <a:rPr lang="ru-RU" sz="1600" dirty="0" smtClean="0"/>
              <a:t>ведра мёда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56334" name="Picture 14" descr="image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5926"/>
            <a:ext cx="6667500" cy="4238625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 smtClean="0"/>
              <a:t>6 июня – 21</a:t>
            </a:r>
            <a:r>
              <a:rPr lang="en-US" sz="3200" dirty="0" smtClean="0"/>
              <a:t>5</a:t>
            </a:r>
            <a:r>
              <a:rPr lang="ru-RU" sz="3200" dirty="0" smtClean="0"/>
              <a:t> лет со дня рождения</a:t>
            </a:r>
            <a:br>
              <a:rPr lang="ru-RU" sz="3200" dirty="0" smtClean="0"/>
            </a:br>
            <a:r>
              <a:rPr lang="ru-RU" sz="3200" dirty="0" smtClean="0"/>
              <a:t>Александра Сергеевича Пушкина (1799-1837)</a:t>
            </a:r>
            <a:r>
              <a:rPr lang="ru-RU" sz="4000" dirty="0"/>
              <a:t/>
            </a:r>
            <a:br>
              <a:rPr lang="ru-RU" sz="4000" dirty="0"/>
            </a:br>
            <a:endParaRPr lang="ru-RU" sz="3200" dirty="0"/>
          </a:p>
        </p:txBody>
      </p:sp>
      <p:pic>
        <p:nvPicPr>
          <p:cNvPr id="39939" name="Picture 3" descr="Картинка 39 из 308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2928934"/>
            <a:ext cx="1971675" cy="2762250"/>
          </a:xfrm>
          <a:prstGeom prst="rect">
            <a:avLst/>
          </a:prstGeom>
          <a:noFill/>
        </p:spPr>
      </p:pic>
      <p:pic>
        <p:nvPicPr>
          <p:cNvPr id="39940" name="Picture 4" descr="Картинка 24 из 295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500306"/>
            <a:ext cx="5076825" cy="380047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r>
              <a:rPr lang="ru-RU" sz="3200" dirty="0" smtClean="0"/>
              <a:t>Библиотека имени А.С.Пушкина</a:t>
            </a:r>
            <a:endParaRPr lang="ru-RU" sz="3200" dirty="0"/>
          </a:p>
        </p:txBody>
      </p:sp>
      <p:pic>
        <p:nvPicPr>
          <p:cNvPr id="1026" name="Picture 2" descr="http://i1.photocentra.ru/images/main36/363831_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857364"/>
            <a:ext cx="6326680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229600" cy="1609748"/>
          </a:xfrm>
        </p:spPr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23 июня </a:t>
            </a:r>
            <a:r>
              <a:rPr lang="ru-RU" sz="3200" dirty="0">
                <a:latin typeface="Arial"/>
              </a:rPr>
              <a:t>–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125 лет со дня рождения поэта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ru-RU" sz="3200" dirty="0"/>
              <a:t>Анны Андреевны Ахматовой</a:t>
            </a:r>
            <a:br>
              <a:rPr lang="ru-RU" sz="3200" dirty="0"/>
            </a:br>
            <a:r>
              <a:rPr lang="ru-RU" sz="3200" dirty="0"/>
              <a:t>(1889-1966)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97285" name="Picture 5" descr="6a0fba2c44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429000"/>
            <a:ext cx="4257675" cy="3009900"/>
          </a:xfrm>
          <a:prstGeom prst="rect">
            <a:avLst/>
          </a:prstGeom>
          <a:noFill/>
        </p:spPr>
      </p:pic>
      <p:pic>
        <p:nvPicPr>
          <p:cNvPr id="97287" name="Picture 7" descr="i?id=99720445-40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85926"/>
            <a:ext cx="1990725" cy="1428750"/>
          </a:xfrm>
          <a:prstGeom prst="rect">
            <a:avLst/>
          </a:prstGeom>
          <a:noFill/>
        </p:spPr>
      </p:pic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4716463" y="4892675"/>
            <a:ext cx="3124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/>
              <a:t>Москва - Большая Ордынка, 17</a:t>
            </a:r>
          </a:p>
          <a:p>
            <a:r>
              <a:rPr lang="ru-RU" sz="1400" b="1" i="1"/>
              <a:t>...За ландышевый май</a:t>
            </a:r>
            <a:br>
              <a:rPr lang="ru-RU" sz="1400" b="1" i="1"/>
            </a:br>
            <a:r>
              <a:rPr lang="ru-RU" sz="1400" b="1" i="1"/>
              <a:t>В моей Москве кровавой</a:t>
            </a:r>
            <a:br>
              <a:rPr lang="ru-RU" sz="1400" b="1" i="1"/>
            </a:br>
            <a:r>
              <a:rPr lang="ru-RU" sz="1400" b="1" i="1"/>
              <a:t>Отдам я звездных стай</a:t>
            </a:r>
            <a:br>
              <a:rPr lang="ru-RU" sz="1400" b="1" i="1"/>
            </a:br>
            <a:r>
              <a:rPr lang="ru-RU" sz="1400" b="1" i="1"/>
              <a:t>Сияния и славы.</a:t>
            </a:r>
          </a:p>
        </p:txBody>
      </p:sp>
      <p:pic>
        <p:nvPicPr>
          <p:cNvPr id="97290" name="Picture 10" descr="15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7850" y="2708275"/>
            <a:ext cx="3486150" cy="1905000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r>
              <a:rPr lang="ru-RU" sz="3200" dirty="0" smtClean="0"/>
              <a:t>Библиотека имени А.А.Ахматовой</a:t>
            </a:r>
            <a:endParaRPr lang="ru-RU" sz="3200" dirty="0"/>
          </a:p>
        </p:txBody>
      </p:sp>
      <p:pic>
        <p:nvPicPr>
          <p:cNvPr id="101378" name="Picture 2" descr="http://www.krylatskoye.ru/content/photo/big/00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3448050" cy="4543425"/>
          </a:xfrm>
          <a:prstGeom prst="rect">
            <a:avLst/>
          </a:prstGeom>
          <a:noFill/>
        </p:spPr>
      </p:pic>
      <p:pic>
        <p:nvPicPr>
          <p:cNvPr id="101380" name="Picture 4" descr="http://regions.kidsreview.ru/sites/default/files/imagecache/oww/04/24/2013_-_1335/biblioteka_ahmatovoy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2214554"/>
            <a:ext cx="5076825" cy="3381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1 июля – 12</a:t>
            </a:r>
            <a:r>
              <a:rPr lang="en-US" sz="3200" dirty="0"/>
              <a:t>5</a:t>
            </a:r>
            <a:r>
              <a:rPr lang="ru-RU" sz="3200" dirty="0"/>
              <a:t> лет со дня рождения </a:t>
            </a:r>
            <a:br>
              <a:rPr lang="ru-RU" sz="3200" dirty="0"/>
            </a:br>
            <a:r>
              <a:rPr lang="ru-RU" sz="3200" dirty="0"/>
              <a:t>Веры Игнатьевны Мухиной </a:t>
            </a:r>
            <a:br>
              <a:rPr lang="ru-RU" sz="3200" dirty="0"/>
            </a:br>
            <a:r>
              <a:rPr lang="ru-RU" sz="3200" dirty="0"/>
              <a:t>(1889-1953)</a:t>
            </a:r>
          </a:p>
        </p:txBody>
      </p:sp>
      <p:pic>
        <p:nvPicPr>
          <p:cNvPr id="40963" name="Picture 3" descr="Картинка 11 из 33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71744"/>
            <a:ext cx="3267075" cy="3810000"/>
          </a:xfrm>
          <a:prstGeom prst="rect">
            <a:avLst/>
          </a:prstGeom>
          <a:noFill/>
        </p:spPr>
      </p:pic>
      <p:pic>
        <p:nvPicPr>
          <p:cNvPr id="40964" name="Picture 4" descr="Картинка 1 из 33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3048000"/>
            <a:ext cx="2609850" cy="381000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10 июля  - 1</a:t>
            </a:r>
            <a:r>
              <a:rPr lang="en-US" sz="3200" dirty="0"/>
              <a:t>40</a:t>
            </a:r>
            <a:r>
              <a:rPr lang="ru-RU" sz="3200" dirty="0"/>
              <a:t> лет со дня рождения </a:t>
            </a:r>
            <a:br>
              <a:rPr lang="ru-RU" sz="3200" dirty="0"/>
            </a:br>
            <a:r>
              <a:rPr lang="ru-RU" sz="3200" dirty="0"/>
              <a:t>Сергея Тимофеевича Конёнкова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/>
              <a:t>1874-1971)</a:t>
            </a:r>
          </a:p>
        </p:txBody>
      </p:sp>
      <p:pic>
        <p:nvPicPr>
          <p:cNvPr id="41987" name="Picture 3" descr="Картинка 1 из 4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143248"/>
            <a:ext cx="4013200" cy="2741613"/>
          </a:xfrm>
          <a:prstGeom prst="rect">
            <a:avLst/>
          </a:prstGeom>
          <a:noFill/>
        </p:spPr>
      </p:pic>
      <p:pic>
        <p:nvPicPr>
          <p:cNvPr id="41988" name="Picture 4" descr="могила Сергея Коненкова, фото Двамала, вар. 2008 г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3068638"/>
            <a:ext cx="4471987" cy="352425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16 июля – 2</a:t>
            </a:r>
            <a:r>
              <a:rPr lang="en-US" sz="3200" dirty="0"/>
              <a:t>30</a:t>
            </a:r>
            <a:r>
              <a:rPr lang="ru-RU" sz="3200" dirty="0"/>
              <a:t> лет со дня рождения поэта, писателя, генерала, героя войны 1812 года </a:t>
            </a:r>
            <a:br>
              <a:rPr lang="ru-RU" sz="3200" dirty="0"/>
            </a:br>
            <a:r>
              <a:rPr lang="ru-RU" sz="3200" dirty="0"/>
              <a:t>Дениса Васильевича </a:t>
            </a:r>
            <a:r>
              <a:rPr lang="ru-RU" sz="3200" dirty="0" smtClean="0"/>
              <a:t>Давыдова</a:t>
            </a:r>
            <a:br>
              <a:rPr lang="ru-RU" sz="3200" dirty="0" smtClean="0"/>
            </a:br>
            <a:r>
              <a:rPr lang="ru-RU" sz="3200" dirty="0" smtClean="0"/>
              <a:t>(1734-1839)</a:t>
            </a:r>
            <a:endParaRPr lang="ru-RU" sz="3200" dirty="0"/>
          </a:p>
        </p:txBody>
      </p:sp>
      <p:pic>
        <p:nvPicPr>
          <p:cNvPr id="43012" name="Picture 4" descr="prechistenka_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3286124"/>
            <a:ext cx="2928938" cy="2857500"/>
          </a:xfrm>
          <a:prstGeom prst="rect">
            <a:avLst/>
          </a:prstGeom>
          <a:noFill/>
        </p:spPr>
      </p:pic>
      <p:pic>
        <p:nvPicPr>
          <p:cNvPr id="43013" name="Picture 5" descr="88113uMv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3571875" cy="2676525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20 июля – </a:t>
            </a:r>
            <a:r>
              <a:rPr lang="en-US" sz="3200" dirty="0"/>
              <a:t>80</a:t>
            </a:r>
            <a:r>
              <a:rPr lang="ru-RU" sz="3200" dirty="0"/>
              <a:t> лет со дня рождения поэта, сценариста, актёра </a:t>
            </a:r>
            <a:br>
              <a:rPr lang="ru-RU" sz="3200" dirty="0"/>
            </a:br>
            <a:r>
              <a:rPr lang="ru-RU" sz="3200" dirty="0"/>
              <a:t>Юрия Иосифовича Визбора</a:t>
            </a:r>
            <a:br>
              <a:rPr lang="ru-RU" sz="3200" dirty="0"/>
            </a:br>
            <a:r>
              <a:rPr lang="ru-RU" sz="3200" dirty="0"/>
              <a:t>(1934-1984)</a:t>
            </a:r>
          </a:p>
        </p:txBody>
      </p:sp>
      <p:pic>
        <p:nvPicPr>
          <p:cNvPr id="44035" name="Picture 3" descr="Картинка 14 из 81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00372"/>
            <a:ext cx="4572000" cy="3429000"/>
          </a:xfrm>
          <a:prstGeom prst="rect">
            <a:avLst/>
          </a:prstGeom>
          <a:noFill/>
        </p:spPr>
      </p:pic>
      <p:pic>
        <p:nvPicPr>
          <p:cNvPr id="44036" name="Picture 4" descr="pici37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643182"/>
            <a:ext cx="3810000" cy="381000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0" y="214290"/>
            <a:ext cx="5429256" cy="5881710"/>
          </a:xfrm>
        </p:spPr>
        <p:txBody>
          <a:bodyPr/>
          <a:lstStyle/>
          <a:p>
            <a:r>
              <a:rPr lang="ru-RU" sz="1400" dirty="0" smtClean="0"/>
              <a:t>Здравствуй, здравствуй, мой Сретенский двор! </a:t>
            </a:r>
          </a:p>
          <a:p>
            <a:r>
              <a:rPr lang="ru-RU" sz="1400" dirty="0" smtClean="0"/>
              <a:t>Вспоминаю сквозь памяти дюны: </a:t>
            </a:r>
          </a:p>
          <a:p>
            <a:r>
              <a:rPr lang="ru-RU" sz="1400" dirty="0" smtClean="0"/>
              <a:t>Вот стоит, подпирая забор, </a:t>
            </a:r>
          </a:p>
          <a:p>
            <a:r>
              <a:rPr lang="ru-RU" sz="1400" dirty="0" smtClean="0"/>
              <a:t>На войну опоздавшая юность. </a:t>
            </a:r>
          </a:p>
          <a:p>
            <a:r>
              <a:rPr lang="ru-RU" sz="1400" dirty="0" smtClean="0"/>
              <a:t>Вот тельняшка - от стирки бела, </a:t>
            </a:r>
          </a:p>
          <a:p>
            <a:r>
              <a:rPr lang="ru-RU" sz="1400" dirty="0" smtClean="0"/>
              <a:t>Вот сапог - он гармонью, надраен. </a:t>
            </a:r>
          </a:p>
          <a:p>
            <a:r>
              <a:rPr lang="ru-RU" sz="1400" dirty="0" smtClean="0"/>
              <a:t>Вот такая в те годы была </a:t>
            </a:r>
          </a:p>
          <a:p>
            <a:r>
              <a:rPr lang="ru-RU" sz="1400" dirty="0" smtClean="0"/>
              <a:t>Униформа московских окраин. </a:t>
            </a:r>
          </a:p>
          <a:p>
            <a:r>
              <a:rPr lang="ru-RU" sz="1400" dirty="0" smtClean="0"/>
              <a:t>Много знали мы, дети войны, </a:t>
            </a:r>
          </a:p>
          <a:p>
            <a:r>
              <a:rPr lang="ru-RU" sz="1400" dirty="0" smtClean="0"/>
              <a:t>Дружно били врагов-спекулянтов, </a:t>
            </a:r>
          </a:p>
          <a:p>
            <a:r>
              <a:rPr lang="ru-RU" sz="1400" dirty="0" smtClean="0"/>
              <a:t>И неслись по дворам проходным </a:t>
            </a:r>
          </a:p>
          <a:p>
            <a:r>
              <a:rPr lang="ru-RU" sz="1400" dirty="0" smtClean="0"/>
              <a:t>По короткому крику: "</a:t>
            </a:r>
            <a:r>
              <a:rPr lang="ru-RU" sz="1400" dirty="0" err="1" smtClean="0"/>
              <a:t>атанда</a:t>
            </a:r>
            <a:r>
              <a:rPr lang="ru-RU" sz="1400" dirty="0" smtClean="0"/>
              <a:t>!". </a:t>
            </a:r>
          </a:p>
          <a:p>
            <a:r>
              <a:rPr lang="ru-RU" sz="1400" dirty="0" smtClean="0"/>
              <a:t>Кто мы были? Шпана не шпана, </a:t>
            </a:r>
          </a:p>
          <a:p>
            <a:r>
              <a:rPr lang="ru-RU" sz="1400" dirty="0" smtClean="0"/>
              <a:t>Безотцовщина с улиц горбатых, </a:t>
            </a:r>
          </a:p>
          <a:p>
            <a:r>
              <a:rPr lang="ru-RU" sz="1400" dirty="0" smtClean="0"/>
              <a:t>Где, как рыбы, всплывали со дна </a:t>
            </a:r>
          </a:p>
          <a:p>
            <a:r>
              <a:rPr lang="ru-RU" sz="1400" dirty="0" smtClean="0"/>
              <a:t>Серебристые аэростаты. </a:t>
            </a:r>
          </a:p>
          <a:p>
            <a:r>
              <a:rPr lang="ru-RU" sz="1400" dirty="0" smtClean="0"/>
              <a:t>Видел я суету и простор, </a:t>
            </a:r>
          </a:p>
          <a:p>
            <a:r>
              <a:rPr lang="ru-RU" sz="1400" dirty="0" smtClean="0"/>
              <a:t>Речь чужих побережий я слышал. </a:t>
            </a:r>
          </a:p>
          <a:p>
            <a:r>
              <a:rPr lang="ru-RU" sz="1400" dirty="0" smtClean="0"/>
              <a:t>Я вплываю в свой Сретенский двор, </a:t>
            </a:r>
          </a:p>
          <a:p>
            <a:r>
              <a:rPr lang="ru-RU" sz="1400" dirty="0" smtClean="0"/>
              <a:t>Словно в порт, из которого вышел. </a:t>
            </a:r>
          </a:p>
          <a:p>
            <a:r>
              <a:rPr lang="ru-RU" sz="1400" dirty="0" smtClean="0"/>
              <a:t>Но пусты мои трюмы, в пыли... </a:t>
            </a:r>
          </a:p>
          <a:p>
            <a:r>
              <a:rPr lang="ru-RU" sz="1400" dirty="0" smtClean="0"/>
              <a:t>Лишь надежды - и тех на копейку... </a:t>
            </a:r>
          </a:p>
          <a:p>
            <a:r>
              <a:rPr lang="ru-RU" sz="1400" dirty="0" smtClean="0"/>
              <a:t>Ах, вернуть бы мне те корабли </a:t>
            </a:r>
          </a:p>
          <a:p>
            <a:r>
              <a:rPr lang="ru-RU" sz="1400" dirty="0" smtClean="0"/>
              <a:t>С парусами в косую линейку</a:t>
            </a:r>
            <a:r>
              <a:rPr lang="ru-RU" sz="1600" dirty="0" smtClean="0"/>
              <a:t>!</a:t>
            </a:r>
            <a:endParaRPr lang="ru-RU" sz="1600" dirty="0"/>
          </a:p>
        </p:txBody>
      </p:sp>
      <p:pic>
        <p:nvPicPr>
          <p:cNvPr id="102402" name="Picture 2" descr="http://img-fotki.yandex.ru/get/4305/svjakunina.3c/0_4f4f8_cc2e91a3_XL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714488"/>
            <a:ext cx="4752975" cy="3810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715008" y="714356"/>
            <a:ext cx="3084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источник - http://rusakk.ru/</a:t>
            </a: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7 августа -15</a:t>
            </a:r>
            <a:r>
              <a:rPr lang="en-US" sz="3200" dirty="0"/>
              <a:t>5</a:t>
            </a:r>
            <a:r>
              <a:rPr lang="ru-RU" sz="3200" dirty="0"/>
              <a:t> лет со дня рождения Федора Осиповича </a:t>
            </a:r>
            <a:r>
              <a:rPr lang="ru-RU" sz="3200" dirty="0" err="1"/>
              <a:t>Шехтеля</a:t>
            </a:r>
            <a:r>
              <a:rPr lang="ru-RU" sz="3200" dirty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/>
              <a:t>1859-1926)</a:t>
            </a:r>
          </a:p>
        </p:txBody>
      </p:sp>
      <p:pic>
        <p:nvPicPr>
          <p:cNvPr id="45059" name="Picture 3" descr="Картинка 16 из 9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2428868"/>
            <a:ext cx="5076825" cy="3810000"/>
          </a:xfrm>
          <a:prstGeom prst="rect">
            <a:avLst/>
          </a:prstGeom>
          <a:noFill/>
        </p:spPr>
      </p:pic>
      <p:pic>
        <p:nvPicPr>
          <p:cNvPr id="45060" name="Picture 4" descr="a089735613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214818"/>
            <a:ext cx="1428760" cy="1926275"/>
          </a:xfrm>
          <a:prstGeom prst="rect">
            <a:avLst/>
          </a:prstGeom>
          <a:noFill/>
        </p:spPr>
      </p:pic>
      <p:pic>
        <p:nvPicPr>
          <p:cNvPr id="45061" name="Picture 5" descr="Картинка 20 из 93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000240"/>
            <a:ext cx="1752600" cy="2733675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r>
              <a:rPr lang="ru-RU" sz="1800" dirty="0"/>
              <a:t>До XVII века башни Кремля были просто плоскими, без шатровых завершений. Чистая такая средневековая европейская крепость.</a:t>
            </a:r>
            <a:br>
              <a:rPr lang="ru-RU" sz="1800" dirty="0"/>
            </a:br>
            <a:r>
              <a:rPr lang="ru-RU" sz="1800" dirty="0"/>
              <a:t>В 1620-х гг. по желанию новоизбранного царя, первого из </a:t>
            </a:r>
            <a:r>
              <a:rPr lang="ru-RU" sz="1800" dirty="0" smtClean="0"/>
              <a:t>Романовых –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Михаила </a:t>
            </a:r>
            <a:r>
              <a:rPr lang="ru-RU" sz="1800" dirty="0" smtClean="0"/>
              <a:t>Фёдоровича </a:t>
            </a:r>
            <a:r>
              <a:rPr lang="ru-RU" sz="1800" dirty="0"/>
              <a:t>Спасская башня обретает куранты и </a:t>
            </a:r>
            <a:r>
              <a:rPr lang="ru-RU" sz="1800" dirty="0" smtClean="0"/>
              <a:t>шатёр</a:t>
            </a:r>
            <a:r>
              <a:rPr lang="ru-RU" sz="1800" dirty="0"/>
              <a:t>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Работы </a:t>
            </a:r>
            <a:r>
              <a:rPr lang="ru-RU" sz="1800" dirty="0"/>
              <a:t>по надстройке башни и установки часов ведут Бажен Огурцов и шотландский мастер Христофор Галовей (Christopher Galloway)</a:t>
            </a:r>
          </a:p>
        </p:txBody>
      </p:sp>
      <p:pic>
        <p:nvPicPr>
          <p:cNvPr id="61446" name="Picture 6" descr="image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1" y="2208418"/>
            <a:ext cx="6215106" cy="4137485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15 октября – </a:t>
            </a:r>
            <a:r>
              <a:rPr lang="en-US" sz="3200" dirty="0"/>
              <a:t>200</a:t>
            </a:r>
            <a:r>
              <a:rPr lang="ru-RU" sz="3200" dirty="0"/>
              <a:t> лет со дня рождения Михаила Юрьевича Лермонтова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(</a:t>
            </a:r>
            <a:r>
              <a:rPr lang="ru-RU" sz="3200" dirty="0"/>
              <a:t>1814-1841)</a:t>
            </a:r>
          </a:p>
        </p:txBody>
      </p:sp>
      <p:pic>
        <p:nvPicPr>
          <p:cNvPr id="48131" name="Picture 3" descr="Картинка 3 из 153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85992"/>
            <a:ext cx="2724150" cy="3810000"/>
          </a:xfrm>
          <a:prstGeom prst="rect">
            <a:avLst/>
          </a:prstGeom>
          <a:noFill/>
        </p:spPr>
      </p:pic>
      <p:pic>
        <p:nvPicPr>
          <p:cNvPr id="48132" name="Picture 4" descr="Картинка 39 из 15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7100" y="3500438"/>
            <a:ext cx="1866900" cy="2857500"/>
          </a:xfrm>
          <a:prstGeom prst="rect">
            <a:avLst/>
          </a:prstGeom>
          <a:noFill/>
        </p:spPr>
      </p:pic>
      <p:pic>
        <p:nvPicPr>
          <p:cNvPr id="48133" name="Picture 5" descr="Картинка 40 из 153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8992" y="3357562"/>
            <a:ext cx="2857500" cy="190500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4 ноября – 2</a:t>
            </a:r>
            <a:r>
              <a:rPr lang="en-US" sz="3200" dirty="0"/>
              <a:t>30</a:t>
            </a:r>
            <a:r>
              <a:rPr lang="ru-RU" sz="3200" dirty="0"/>
              <a:t> лет со дня рождения архитектора </a:t>
            </a:r>
            <a:br>
              <a:rPr lang="ru-RU" sz="3200" dirty="0"/>
            </a:br>
            <a:r>
              <a:rPr lang="ru-RU" sz="3200" dirty="0"/>
              <a:t>Осипа Ивановича Бове </a:t>
            </a:r>
            <a:br>
              <a:rPr lang="ru-RU" sz="3200" dirty="0"/>
            </a:br>
            <a:r>
              <a:rPr lang="ru-RU" sz="3200" dirty="0"/>
              <a:t>(1784-1834)</a:t>
            </a:r>
          </a:p>
        </p:txBody>
      </p:sp>
      <p:pic>
        <p:nvPicPr>
          <p:cNvPr id="50179" name="Picture 3" descr="Картинка 1 из 6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496"/>
            <a:ext cx="2990850" cy="3810000"/>
          </a:xfrm>
          <a:prstGeom prst="rect">
            <a:avLst/>
          </a:prstGeom>
          <a:noFill/>
        </p:spPr>
      </p:pic>
      <p:pic>
        <p:nvPicPr>
          <p:cNvPr id="50180" name="Picture 4" descr="PicBOVEAr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143116"/>
            <a:ext cx="2071702" cy="2085513"/>
          </a:xfrm>
          <a:prstGeom prst="rect">
            <a:avLst/>
          </a:prstGeom>
          <a:noFill/>
        </p:spPr>
      </p:pic>
      <p:pic>
        <p:nvPicPr>
          <p:cNvPr id="50181" name="Picture 5" descr="3955987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2714620"/>
            <a:ext cx="2251134" cy="1373192"/>
          </a:xfrm>
          <a:prstGeom prst="rect">
            <a:avLst/>
          </a:prstGeom>
          <a:noFill/>
        </p:spPr>
      </p:pic>
      <p:pic>
        <p:nvPicPr>
          <p:cNvPr id="50182" name="Picture 6" descr="zam_11_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643446"/>
            <a:ext cx="1838325" cy="1438275"/>
          </a:xfrm>
          <a:prstGeom prst="rect">
            <a:avLst/>
          </a:prstGeom>
          <a:noFill/>
        </p:spPr>
      </p:pic>
      <p:pic>
        <p:nvPicPr>
          <p:cNvPr id="50183" name="Picture 7" descr="61_19-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4643446"/>
            <a:ext cx="2762256" cy="2071692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57214"/>
            <a:ext cx="8229600" cy="2109814"/>
          </a:xfrm>
        </p:spPr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6 ноября – 2</a:t>
            </a:r>
            <a:r>
              <a:rPr lang="en-US" sz="3200" dirty="0"/>
              <a:t>20</a:t>
            </a:r>
            <a:r>
              <a:rPr lang="ru-RU" sz="3200" dirty="0"/>
              <a:t> лет со дня рождения </a:t>
            </a:r>
            <a:br>
              <a:rPr lang="ru-RU" sz="3200" dirty="0"/>
            </a:br>
            <a:r>
              <a:rPr lang="ru-RU" sz="3200" dirty="0"/>
              <a:t>Константина Андреевича Тона</a:t>
            </a:r>
            <a:br>
              <a:rPr lang="ru-RU" sz="3200" dirty="0"/>
            </a:br>
            <a:r>
              <a:rPr lang="ru-RU" sz="3200" dirty="0"/>
              <a:t>(1794-1881)</a:t>
            </a:r>
          </a:p>
        </p:txBody>
      </p:sp>
      <p:pic>
        <p:nvPicPr>
          <p:cNvPr id="51203" name="Picture 3" descr="Картинка 7 из 35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857364"/>
            <a:ext cx="2317737" cy="2688575"/>
          </a:xfrm>
          <a:prstGeom prst="rect">
            <a:avLst/>
          </a:prstGeom>
          <a:noFill/>
        </p:spPr>
      </p:pic>
      <p:pic>
        <p:nvPicPr>
          <p:cNvPr id="51204" name="Picture 4" descr="11483728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5072074"/>
            <a:ext cx="1428750" cy="1428750"/>
          </a:xfrm>
          <a:prstGeom prst="rect">
            <a:avLst/>
          </a:prstGeom>
          <a:noFill/>
        </p:spPr>
      </p:pic>
      <p:pic>
        <p:nvPicPr>
          <p:cNvPr id="51205" name="Picture 5" descr="8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4929198"/>
            <a:ext cx="2143125" cy="1438275"/>
          </a:xfrm>
          <a:prstGeom prst="rect">
            <a:avLst/>
          </a:prstGeom>
          <a:noFill/>
        </p:spPr>
      </p:pic>
      <p:pic>
        <p:nvPicPr>
          <p:cNvPr id="51206" name="Picture 6" descr="xrc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16" y="2071678"/>
            <a:ext cx="1970822" cy="2289186"/>
          </a:xfrm>
          <a:prstGeom prst="rect">
            <a:avLst/>
          </a:prstGeom>
          <a:noFill/>
        </p:spPr>
      </p:pic>
      <p:pic>
        <p:nvPicPr>
          <p:cNvPr id="51207" name="Picture 7" descr="1159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2524430"/>
            <a:ext cx="2508260" cy="3160408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20 ноября – 15</a:t>
            </a:r>
            <a:r>
              <a:rPr lang="en-US" sz="3200" dirty="0"/>
              <a:t>5</a:t>
            </a:r>
            <a:r>
              <a:rPr lang="ru-RU" sz="3200" dirty="0"/>
              <a:t> лет со дня рождения скульптора </a:t>
            </a:r>
            <a:br>
              <a:rPr lang="ru-RU" sz="3200" dirty="0"/>
            </a:br>
            <a:r>
              <a:rPr lang="ru-RU" sz="3200" dirty="0"/>
              <a:t>Сергея Михайловича </a:t>
            </a:r>
            <a:r>
              <a:rPr lang="ru-RU" sz="3200" dirty="0" err="1"/>
              <a:t>Волнухина</a:t>
            </a:r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(1859-1921) </a:t>
            </a:r>
          </a:p>
        </p:txBody>
      </p:sp>
      <p:pic>
        <p:nvPicPr>
          <p:cNvPr id="52227" name="Picture 3" descr="1870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6890" y="2643182"/>
            <a:ext cx="2607110" cy="3714776"/>
          </a:xfrm>
          <a:prstGeom prst="rect">
            <a:avLst/>
          </a:prstGeom>
          <a:noFill/>
        </p:spPr>
      </p:pic>
      <p:pic>
        <p:nvPicPr>
          <p:cNvPr id="52228" name="Picture 4" descr="070621437467ac36319a9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71810"/>
            <a:ext cx="2857500" cy="3695700"/>
          </a:xfrm>
          <a:prstGeom prst="rect">
            <a:avLst/>
          </a:prstGeom>
          <a:noFill/>
        </p:spPr>
      </p:pic>
      <p:pic>
        <p:nvPicPr>
          <p:cNvPr id="52229" name="Picture 5" descr="tretyakov_p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571876"/>
            <a:ext cx="1800225" cy="2652712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Московские достопримечательности: архитектурные, исторические, культурные ценности</a:t>
            </a:r>
            <a:endParaRPr lang="ru-RU" dirty="0"/>
          </a:p>
        </p:txBody>
      </p:sp>
      <p:pic>
        <p:nvPicPr>
          <p:cNvPr id="26626" name="Picture 2" descr="http://www.rare.univ.kiev.ua/virt/0162962/ti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3638788"/>
            <a:ext cx="1643074" cy="3028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r>
              <a:rPr lang="ru-RU" sz="3200" dirty="0"/>
              <a:t>610 лет со времени установки монахом Лазарем Сербиным  первых в России башенных механических часов в Московском Кремле (1404)</a:t>
            </a:r>
          </a:p>
        </p:txBody>
      </p:sp>
      <p:pic>
        <p:nvPicPr>
          <p:cNvPr id="24578" name="Picture 2" descr="http://cs3.livemaster.ru/zhurnalfoto/4/7/9/12040818443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14554"/>
            <a:ext cx="2924175" cy="381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43372" y="4071942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Миниатюра "Лицевого летописного свода", XVI век. Лазарь Сербин установил часы</a:t>
            </a:r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535 лет со времени построения Успенского собора Московского Кремля  (1475-1479)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6" name="Picture 2" descr="http://img0.liveinternet.ru/images/attach/c/4/79/115/79115848_4112371_AF1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2214554"/>
            <a:ext cx="3799662" cy="41148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714877" y="4500570"/>
            <a:ext cx="442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Аристотель </a:t>
            </a:r>
            <a:r>
              <a:rPr lang="ru-RU" b="1" dirty="0" err="1" smtClean="0"/>
              <a:t>Фиорованти</a:t>
            </a:r>
            <a:r>
              <a:rPr lang="ru-RU" b="1" dirty="0" smtClean="0"/>
              <a:t> руководит закладкой Успенского собора в Кремле</a:t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r>
              <a:rPr lang="ru-RU" sz="3200" dirty="0"/>
              <a:t>490 лет со дня основания Новодевичьего монастыря (1524)</a:t>
            </a:r>
          </a:p>
        </p:txBody>
      </p:sp>
      <p:pic>
        <p:nvPicPr>
          <p:cNvPr id="22532" name="Picture 4" descr="http://www.sinto.ru/images/pr/N/Novodevichiy-monastir_9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143116"/>
            <a:ext cx="2357454" cy="4208057"/>
          </a:xfrm>
          <a:prstGeom prst="rect">
            <a:avLst/>
          </a:prstGeom>
          <a:noFill/>
        </p:spPr>
      </p:pic>
      <p:pic>
        <p:nvPicPr>
          <p:cNvPr id="22534" name="Picture 6" descr="Новодевичий женский монастыр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000240"/>
            <a:ext cx="3524250" cy="26479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5072074"/>
            <a:ext cx="557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Строительство Новодевичьего монастыря. Миниатюра Лицевого летописного свода. Вторая половина XVI века.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26 октября – </a:t>
            </a:r>
            <a:r>
              <a:rPr lang="en-US" sz="3200" dirty="0"/>
              <a:t>190</a:t>
            </a:r>
            <a:r>
              <a:rPr lang="ru-RU" sz="3200" dirty="0"/>
              <a:t> лет со дня открытия Малого театра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49155" name="Picture 3" descr="Картинка 11 из 296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571744"/>
            <a:ext cx="5076825" cy="3810000"/>
          </a:xfrm>
          <a:prstGeom prst="rect">
            <a:avLst/>
          </a:prstGeom>
          <a:noFill/>
        </p:spPr>
      </p:pic>
      <p:pic>
        <p:nvPicPr>
          <p:cNvPr id="49156" name="Picture 4" descr="Картинка 32 из 2960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3357563"/>
            <a:ext cx="2143125" cy="2857500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В августе 1829 года у Тверской заставы была заложена монументальная каменная Триумфальная арка   </a:t>
            </a:r>
          </a:p>
        </p:txBody>
      </p:sp>
      <p:pic>
        <p:nvPicPr>
          <p:cNvPr id="47107" name="Picture 3" descr="#005.Триумфальная арка у Тверской заставы.1926/VI.2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928934"/>
            <a:ext cx="2847975" cy="3548062"/>
          </a:xfrm>
          <a:prstGeom prst="rect">
            <a:avLst/>
          </a:prstGeom>
          <a:noFill/>
        </p:spPr>
      </p:pic>
      <p:pic>
        <p:nvPicPr>
          <p:cNvPr id="47108" name="Picture 4" descr="image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643182"/>
            <a:ext cx="4635500" cy="3519487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381000"/>
            <a:ext cx="8682065" cy="1371600"/>
          </a:xfrm>
        </p:spPr>
        <p:txBody>
          <a:bodyPr/>
          <a:lstStyle/>
          <a:p>
            <a:pPr algn="l"/>
            <a:r>
              <a:rPr lang="ru-RU" sz="2000" dirty="0"/>
              <a:t>Кроме того, при том же Михаиле </a:t>
            </a:r>
            <a:r>
              <a:rPr lang="ru-RU" sz="2000" dirty="0" smtClean="0"/>
              <a:t>Фёдоровиче </a:t>
            </a:r>
            <a:r>
              <a:rPr lang="ru-RU" sz="2000" dirty="0"/>
              <a:t>Христофор Галовей сконструировал </a:t>
            </a:r>
            <a:r>
              <a:rPr lang="ru-RU" sz="2000" dirty="0" smtClean="0"/>
              <a:t>водоподьёмный </a:t>
            </a:r>
            <a:r>
              <a:rPr lang="ru-RU" sz="2000" dirty="0"/>
              <a:t>механизм Водовзводной башни для </a:t>
            </a:r>
            <a:r>
              <a:rPr lang="ru-RU" sz="2000" dirty="0" smtClean="0"/>
              <a:t>забора </a:t>
            </a:r>
            <a:r>
              <a:rPr lang="ru-RU" sz="2000" dirty="0"/>
              <a:t>воды из Москвы-реки на нужды царского двора.</a:t>
            </a:r>
            <a:r>
              <a:rPr lang="ru-RU" dirty="0"/>
              <a:t> </a:t>
            </a:r>
          </a:p>
        </p:txBody>
      </p:sp>
      <p:pic>
        <p:nvPicPr>
          <p:cNvPr id="64517" name="Picture 5" descr="image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3253839" cy="4214818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2" name="Picture 2" descr="http://www.osd.ru/ftproot/users/0006971/al0000306/0000019_big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571744"/>
            <a:ext cx="4143372" cy="27596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43372" y="5357826"/>
            <a:ext cx="575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Устройство Водовзводной башни Московского кремля. </a:t>
            </a:r>
          </a:p>
          <a:p>
            <a:r>
              <a:rPr lang="ru-RU" sz="1400" dirty="0" smtClean="0"/>
              <a:t>Музей воды</a:t>
            </a:r>
            <a:endParaRPr lang="ru-RU" sz="14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686800" cy="1371600"/>
          </a:xfrm>
        </p:spPr>
        <p:txBody>
          <a:bodyPr/>
          <a:lstStyle/>
          <a:p>
            <a:pPr algn="l"/>
            <a:r>
              <a:rPr lang="ru-RU" sz="3200" dirty="0"/>
              <a:t>120 лет Театральному музею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им</a:t>
            </a:r>
            <a:r>
              <a:rPr lang="ru-RU" sz="3200" dirty="0"/>
              <a:t>. А.А.Бахрушина (1894)</a:t>
            </a:r>
          </a:p>
        </p:txBody>
      </p:sp>
      <p:pic>
        <p:nvPicPr>
          <p:cNvPr id="19458" name="Picture 2" descr="http://shkolazhizni.ru/img/content/i32/32137_o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14620"/>
            <a:ext cx="5857916" cy="3505958"/>
          </a:xfrm>
          <a:prstGeom prst="rect">
            <a:avLst/>
          </a:prstGeom>
          <a:noFill/>
        </p:spPr>
      </p:pic>
      <p:pic>
        <p:nvPicPr>
          <p:cNvPr id="19460" name="Picture 4" descr="http://im2-tub-ru.yandex.net/i?id=246279493-05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428604"/>
            <a:ext cx="1666875" cy="1428750"/>
          </a:xfrm>
          <a:prstGeom prst="rect">
            <a:avLst/>
          </a:prstGeom>
          <a:noFill/>
        </p:spPr>
      </p:pic>
      <p:pic>
        <p:nvPicPr>
          <p:cNvPr id="19462" name="Picture 6" descr="http://www.abakanonline.ru/images/mp_resized/bahrushin-museum-w300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7950" y="2500306"/>
            <a:ext cx="268605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1462"/>
            <a:ext cx="8686800" cy="1357322"/>
          </a:xfrm>
        </p:spPr>
        <p:txBody>
          <a:bodyPr/>
          <a:lstStyle/>
          <a:p>
            <a:pPr algn="l"/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 smtClean="0"/>
              <a:t>10</a:t>
            </a:r>
            <a:r>
              <a:rPr lang="en-US" sz="3200" dirty="0"/>
              <a:t>5</a:t>
            </a:r>
            <a:r>
              <a:rPr lang="ru-RU" sz="3200" dirty="0"/>
              <a:t> лет со дня открытия </a:t>
            </a:r>
            <a:br>
              <a:rPr lang="ru-RU" sz="3200" dirty="0"/>
            </a:br>
            <a:r>
              <a:rPr lang="ru-RU" sz="3200" dirty="0" err="1"/>
              <a:t>Марфо-Мариинской</a:t>
            </a:r>
            <a:r>
              <a:rPr lang="ru-RU" sz="3200" dirty="0"/>
              <a:t> обители</a:t>
            </a:r>
            <a:br>
              <a:rPr lang="ru-RU" sz="3200" dirty="0"/>
            </a:br>
            <a:r>
              <a:rPr lang="ru-RU" sz="3200" dirty="0" smtClean="0"/>
              <a:t>(10 февраля 1909 года)</a:t>
            </a:r>
            <a:endParaRPr lang="ru-RU" sz="3200" dirty="0"/>
          </a:p>
        </p:txBody>
      </p:sp>
      <p:pic>
        <p:nvPicPr>
          <p:cNvPr id="26627" name="Picture 3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2"/>
            <a:ext cx="2286000" cy="3048000"/>
          </a:xfrm>
          <a:prstGeom prst="rect">
            <a:avLst/>
          </a:prstGeom>
          <a:noFill/>
        </p:spPr>
      </p:pic>
      <p:pic>
        <p:nvPicPr>
          <p:cNvPr id="26628" name="Picture 4" descr="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725" y="285728"/>
            <a:ext cx="1819275" cy="3271838"/>
          </a:xfrm>
          <a:prstGeom prst="rect">
            <a:avLst/>
          </a:prstGeom>
          <a:noFill/>
        </p:spPr>
      </p:pic>
      <p:pic>
        <p:nvPicPr>
          <p:cNvPr id="26629" name="Picture 5" descr="obit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357430"/>
            <a:ext cx="4572000" cy="306705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04450" name="Picture 2" descr="http://venividi.ru/files/img/6788/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3923229" cy="3952876"/>
          </a:xfrm>
          <a:prstGeom prst="rect">
            <a:avLst/>
          </a:prstGeom>
          <a:noFill/>
        </p:spPr>
      </p:pic>
      <p:pic>
        <p:nvPicPr>
          <p:cNvPr id="104452" name="Picture 4" descr="М. В. Нестеров. Путь к Христу. Роспись храма Марфо-Мариинской обители в Москве. Фрагмент. 19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571612"/>
            <a:ext cx="1671639" cy="3780309"/>
          </a:xfrm>
          <a:prstGeom prst="rect">
            <a:avLst/>
          </a:prstGeom>
          <a:noFill/>
        </p:spPr>
      </p:pic>
      <p:pic>
        <p:nvPicPr>
          <p:cNvPr id="104454" name="Picture 6" descr="http://img1.liveinternet.ru/images/attach/c/2/65/264/65264951_1286997727_nesterov_194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928934"/>
            <a:ext cx="2710456" cy="3452810"/>
          </a:xfrm>
          <a:prstGeom prst="rect">
            <a:avLst/>
          </a:prstGeom>
          <a:noFill/>
        </p:spPr>
      </p:pic>
      <p:pic>
        <p:nvPicPr>
          <p:cNvPr id="104456" name="Picture 8" descr="http://uploads8.wikipaintings.org/images/mikhail-nesterov/annunciation.jpg!xlMedium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4429132"/>
            <a:ext cx="2857500" cy="228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28"/>
            <a:ext cx="8686800" cy="476232"/>
          </a:xfrm>
        </p:spPr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23 ноября – 10</a:t>
            </a:r>
            <a:r>
              <a:rPr lang="en-US" sz="3200" dirty="0"/>
              <a:t>5</a:t>
            </a:r>
            <a:r>
              <a:rPr lang="ru-RU" sz="3200" dirty="0"/>
              <a:t> лет со дня открытия кинотеатра «Художественный»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7410" name="Picture 2" descr="http://img-fotki.yandex.ru/get/3608/nashenasledie2008.46/0_2b30f_1bcb568f_XL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214686"/>
            <a:ext cx="4132689" cy="2786082"/>
          </a:xfrm>
          <a:prstGeom prst="rect">
            <a:avLst/>
          </a:prstGeom>
          <a:noFill/>
        </p:spPr>
      </p:pic>
      <p:pic>
        <p:nvPicPr>
          <p:cNvPr id="6" name="Picture 2" descr="http://img-fotki.yandex.ru/get/3614/nashenasledie2008.46/0_2b30e_7c59d9a3_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214554"/>
            <a:ext cx="4159638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95 лет Центральному музею Вооружённых сил </a:t>
            </a:r>
            <a:br>
              <a:rPr lang="ru-RU" sz="3200" dirty="0" smtClean="0"/>
            </a:br>
            <a:r>
              <a:rPr lang="ru-RU" sz="3200" dirty="0" smtClean="0"/>
              <a:t>(1919)</a:t>
            </a:r>
            <a:endParaRPr lang="ru-RU" sz="32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1400" b="1" dirty="0" smtClean="0"/>
              <a:t>Выставка «Жизнь Красных Армии и Флота». 1920 г.</a:t>
            </a:r>
            <a:endParaRPr lang="ru-RU" sz="14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1400" b="1" dirty="0" smtClean="0"/>
              <a:t>Воздвиженка, 6. Центральный музей Красной Армии и Флота</a:t>
            </a: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b="1" dirty="0" smtClean="0"/>
              <a:t>в здании Военной академии РККА. 1926  г.</a:t>
            </a:r>
            <a:endParaRPr lang="ru-RU" sz="1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06498" name="Picture 2" descr="Выставка &amp;laquo;Жизнь Красных Армии и Флота&amp;raquo;. 1920 г.">
            <a:hlinkClick r:id="rId2" tooltip="Выставка «Жизнь Красных Армии и Флота». 1920 г.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00438"/>
            <a:ext cx="4104438" cy="2708928"/>
          </a:xfrm>
          <a:prstGeom prst="rect">
            <a:avLst/>
          </a:prstGeom>
          <a:noFill/>
        </p:spPr>
      </p:pic>
      <p:pic>
        <p:nvPicPr>
          <p:cNvPr id="107522" name="Picture 2" descr="http://www.cmaf.ru/yenisite.resizer2/resizer2GD.php?url=/history/4b.jpg&amp;set=5">
            <a:hlinkClick r:id="rId4" tooltip="Воздвиженка, 6. Центральный музей Красной Армии и Флота в здании Военной академии РККА. 1926 г.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500438"/>
            <a:ext cx="3810000" cy="2428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28604"/>
            <a:ext cx="8229600" cy="5667396"/>
          </a:xfrm>
        </p:spPr>
        <p:txBody>
          <a:bodyPr/>
          <a:lstStyle/>
          <a:p>
            <a:r>
              <a:rPr lang="ru-RU" sz="1800" dirty="0" smtClean="0"/>
              <a:t>В этом здании музей с 1965 года</a:t>
            </a:r>
            <a:endParaRPr lang="ru-RU" sz="1800" dirty="0"/>
          </a:p>
        </p:txBody>
      </p:sp>
      <p:pic>
        <p:nvPicPr>
          <p:cNvPr id="16386" name="Picture 2" descr="http://slovare.coolreferat.com/%D1%81%D0%BB%D0%BE%D0%B2%D0%B0%D1%80%D1%8C/ref-5003_748230749-27414.coolpi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214554"/>
            <a:ext cx="6858048" cy="36347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90 лет Московскому театру сатиры (1924)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1612"/>
            <a:ext cx="8229600" cy="4524388"/>
          </a:xfrm>
        </p:spPr>
        <p:txBody>
          <a:bodyPr/>
          <a:lstStyle/>
          <a:p>
            <a:r>
              <a:rPr lang="ru-RU" sz="1400" b="1" dirty="0" smtClean="0"/>
              <a:t>1 октября 1924 года</a:t>
            </a:r>
            <a:r>
              <a:rPr lang="ru-RU" sz="1400" dirty="0" smtClean="0"/>
              <a:t> в подвальном этаже дома № 10 в Б. </a:t>
            </a:r>
            <a:r>
              <a:rPr lang="ru-RU" sz="1400" dirty="0" err="1" smtClean="0"/>
              <a:t>Гнездниковском</a:t>
            </a:r>
            <a:r>
              <a:rPr lang="ru-RU" sz="1400" dirty="0" smtClean="0"/>
              <a:t> переулке, называемым «Первым домом </a:t>
            </a:r>
            <a:r>
              <a:rPr lang="ru-RU" sz="1400" dirty="0" err="1" smtClean="0"/>
              <a:t>Нирнзее</a:t>
            </a:r>
            <a:r>
              <a:rPr lang="ru-RU" sz="1400" dirty="0" smtClean="0"/>
              <a:t>», где раньше располагались кабаре «Летучая мышь», потом «Кривой Джимми», теперь учебный театр </a:t>
            </a:r>
            <a:r>
              <a:rPr lang="ru-RU" sz="1400" dirty="0" err="1" smtClean="0"/>
              <a:t>ГИТИСа</a:t>
            </a:r>
            <a:r>
              <a:rPr lang="ru-RU" sz="1400" dirty="0" smtClean="0"/>
              <a:t>, начал свою жизнь Московский театр сатиры.</a:t>
            </a:r>
            <a:endParaRPr lang="ru-RU" sz="1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15362" name="Picture 2" descr="http://www.satire.ru/img/history/about-lo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071942"/>
            <a:ext cx="2813636" cy="2076621"/>
          </a:xfrm>
          <a:prstGeom prst="rect">
            <a:avLst/>
          </a:prstGeom>
          <a:noFill/>
        </p:spPr>
      </p:pic>
      <p:pic>
        <p:nvPicPr>
          <p:cNvPr id="15364" name="Picture 4" descr="http://www.satire.ru/img/history/pl-mayakovsk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1850" y="2643182"/>
            <a:ext cx="5772150" cy="361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14422"/>
          </a:xfrm>
        </p:spPr>
        <p:txBody>
          <a:bodyPr/>
          <a:lstStyle/>
          <a:p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200" dirty="0" smtClean="0"/>
              <a:t>90 лет – Государственному центральному музею современной истории России (Музей Революции) (9 мая 1924 года)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2857488" y="1714488"/>
            <a:ext cx="6286512" cy="4381512"/>
          </a:xfrm>
        </p:spPr>
        <p:txBody>
          <a:bodyPr/>
          <a:lstStyle/>
          <a:p>
            <a:r>
              <a:rPr lang="ru-RU" sz="1400" dirty="0" smtClean="0"/>
              <a:t>Первые шаги к организации музея были сделаны после свержения монархии. </a:t>
            </a:r>
            <a:r>
              <a:rPr lang="ru-RU" sz="1400" dirty="0" smtClean="0">
                <a:hlinkClick r:id="rId2" action="ppaction://hlinkfile" tooltip="21 марта"/>
              </a:rPr>
              <a:t>21 марта</a:t>
            </a:r>
            <a:r>
              <a:rPr lang="ru-RU" sz="1400" dirty="0" smtClean="0"/>
              <a:t> (</a:t>
            </a:r>
            <a:r>
              <a:rPr lang="ru-RU" sz="1400" dirty="0" smtClean="0">
                <a:hlinkClick r:id="rId3" action="ppaction://hlinkfile" tooltip="8 марта"/>
              </a:rPr>
              <a:t>8 марта</a:t>
            </a:r>
            <a:r>
              <a:rPr lang="ru-RU" sz="1400" dirty="0" smtClean="0"/>
              <a:t> по старому стилю) </a:t>
            </a:r>
            <a:r>
              <a:rPr lang="ru-RU" sz="1400" dirty="0" smtClean="0">
                <a:hlinkClick r:id="rId4" action="ppaction://hlinkfile" tooltip="1917 год"/>
              </a:rPr>
              <a:t>1917 года</a:t>
            </a:r>
            <a:r>
              <a:rPr lang="ru-RU" sz="1400" dirty="0" smtClean="0"/>
              <a:t> директор музея Всероссийского Союза городов, известный журналист В. П. </a:t>
            </a:r>
            <a:r>
              <a:rPr lang="ru-RU" sz="1400" dirty="0" err="1" smtClean="0"/>
              <a:t>Кранихфельд</a:t>
            </a:r>
            <a:r>
              <a:rPr lang="ru-RU" sz="1400" dirty="0" smtClean="0"/>
              <a:t> обратился к председателю Исполнительного Комитета Московских общественных организаций Н. М. Кишкину с предложением «безотлагательно созвать совещание из представителей исторической науки и существующих в Москве музеев с целью научной и практической разработки вопроса о создании в Москве Музея революции». На совещании, которое состоялось </a:t>
            </a:r>
            <a:r>
              <a:rPr lang="ru-RU" sz="1400" dirty="0" smtClean="0">
                <a:hlinkClick r:id="rId5" action="ppaction://hlinkfile" tooltip="4 апреля"/>
              </a:rPr>
              <a:t>4 апреля</a:t>
            </a:r>
            <a:r>
              <a:rPr lang="ru-RU" sz="1400" dirty="0" smtClean="0"/>
              <a:t> (</a:t>
            </a:r>
            <a:r>
              <a:rPr lang="ru-RU" sz="1400" dirty="0" smtClean="0">
                <a:hlinkClick r:id="rId6" action="ppaction://hlinkfile" tooltip="22 марта"/>
              </a:rPr>
              <a:t>22 марта</a:t>
            </a:r>
            <a:r>
              <a:rPr lang="ru-RU" sz="1400" dirty="0" smtClean="0"/>
              <a:t> по старому стилю) </a:t>
            </a:r>
            <a:r>
              <a:rPr lang="ru-RU" sz="1400" dirty="0" smtClean="0">
                <a:hlinkClick r:id="rId4" action="ppaction://hlinkfile" tooltip="1917 год"/>
              </a:rPr>
              <a:t>1917 года</a:t>
            </a:r>
            <a:r>
              <a:rPr lang="ru-RU" sz="1400" dirty="0" smtClean="0"/>
              <a:t>, было создано Общество Музея революции, объединившее людей различных политических убеждений: прогрессивных </a:t>
            </a:r>
            <a:r>
              <a:rPr lang="ru-RU" sz="1400" dirty="0" smtClean="0"/>
              <a:t>учёных</a:t>
            </a:r>
            <a:r>
              <a:rPr lang="ru-RU" sz="1400" dirty="0" smtClean="0"/>
              <a:t>, деятелей культуры, писателей и публицистов, представителей различных течений русского освободительного и революционного движения.</a:t>
            </a:r>
          </a:p>
          <a:p>
            <a:r>
              <a:rPr lang="ru-RU" sz="1400" dirty="0" smtClean="0"/>
              <a:t>Именно тогда были определены основные направления деятельности будущего музея: собирать разноплановые источники и всесторонне изучать историю русского освободительного движения.</a:t>
            </a:r>
          </a:p>
          <a:p>
            <a:r>
              <a:rPr lang="ru-RU" sz="1400" dirty="0" smtClean="0"/>
              <a:t>В </a:t>
            </a:r>
            <a:r>
              <a:rPr lang="ru-RU" sz="1400" dirty="0" smtClean="0">
                <a:hlinkClick r:id="rId7" action="ppaction://hlinkfile" tooltip="1922 год"/>
              </a:rPr>
              <a:t>1922 году</a:t>
            </a:r>
            <a:r>
              <a:rPr lang="ru-RU" sz="1400" dirty="0" smtClean="0"/>
              <a:t> открылась выставка «Красная Москва». Вскоре эту выставку преобразовали в Историко-революционный музей Москвы. С </a:t>
            </a:r>
            <a:r>
              <a:rPr lang="ru-RU" sz="1400" dirty="0" smtClean="0">
                <a:hlinkClick r:id="rId8" action="ppaction://hlinkfile" tooltip="1924 год"/>
              </a:rPr>
              <a:t>1924 года</a:t>
            </a:r>
            <a:r>
              <a:rPr lang="ru-RU" sz="1400" dirty="0" smtClean="0"/>
              <a:t> он стал называться Музеем революции СССР.</a:t>
            </a:r>
          </a:p>
          <a:p>
            <a:endParaRPr lang="ru-RU" dirty="0"/>
          </a:p>
        </p:txBody>
      </p:sp>
      <p:pic>
        <p:nvPicPr>
          <p:cNvPr id="14338" name="Picture 2" descr="RIAN archive 511563 State Museum of the Revolution.jpg">
            <a:hlinkClick r:id="rId9" tooltip="RIAN archive 511563 State Museum of the Revolution.jpg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44" y="2786058"/>
            <a:ext cx="2857500" cy="2809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l"/>
            <a:r>
              <a:rPr lang="ru-RU" sz="3200" dirty="0"/>
              <a:t>90 лет киностудии «Мосфильм» (1924)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294967295"/>
          </p:nvPr>
        </p:nvSpPr>
        <p:spPr>
          <a:xfrm>
            <a:off x="5643570" y="1285860"/>
            <a:ext cx="3500430" cy="4840303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sz="1600" dirty="0" smtClean="0"/>
              <a:t>Мосфильм» был создан на базе двух национализированных кинофабрик </a:t>
            </a:r>
            <a:r>
              <a:rPr lang="ru-RU" sz="1600" dirty="0" smtClean="0">
                <a:hlinkClick r:id="rId2" action="ppaction://hlinkfile" tooltip="Ханжонков, Александр Алексеевич"/>
              </a:rPr>
              <a:t>А. А. </a:t>
            </a:r>
            <a:r>
              <a:rPr lang="ru-RU" sz="1600" dirty="0" err="1" smtClean="0">
                <a:hlinkClick r:id="rId2" action="ppaction://hlinkfile" tooltip="Ханжонков, Александр Алексеевич"/>
              </a:rPr>
              <a:t>Ханжонкова</a:t>
            </a:r>
            <a:r>
              <a:rPr lang="ru-RU" sz="1600" dirty="0" smtClean="0"/>
              <a:t> и </a:t>
            </a:r>
            <a:r>
              <a:rPr lang="ru-RU" sz="1600" dirty="0" smtClean="0">
                <a:hlinkClick r:id="rId3" action="ppaction://hlinkfile" tooltip="Ермольев, Иосиф Николаевич"/>
              </a:rPr>
              <a:t>И. Н. </a:t>
            </a:r>
            <a:r>
              <a:rPr lang="ru-RU" sz="1600" dirty="0" err="1" smtClean="0">
                <a:hlinkClick r:id="rId3" action="ppaction://hlinkfile" tooltip="Ермольев, Иосиф Николаевич"/>
              </a:rPr>
              <a:t>Ермольева</a:t>
            </a:r>
            <a:r>
              <a:rPr lang="ru-RU" sz="1600" dirty="0" smtClean="0"/>
              <a:t> в ноябре 1923 года, когда на вновь созданном предприятии началась работа над фильмом режиссёра Бориса </a:t>
            </a:r>
            <a:r>
              <a:rPr lang="ru-RU" sz="1600" dirty="0" err="1" smtClean="0"/>
              <a:t>Михина</a:t>
            </a:r>
            <a:r>
              <a:rPr lang="ru-RU" sz="1600" dirty="0" smtClean="0"/>
              <a:t> «На крыльях ввысь», вышедшим на экраны в начале января 1924 года. Именно эта дата официально является датой рождения студии. Первоначально она называлась «</a:t>
            </a:r>
            <a:r>
              <a:rPr lang="ru-RU" sz="1600" dirty="0" err="1" smtClean="0"/>
              <a:t>Москинокомбинат</a:t>
            </a:r>
            <a:r>
              <a:rPr lang="ru-RU" sz="1600" dirty="0" smtClean="0"/>
              <a:t>». Своё нынешнее название получила в 1935 году.</a:t>
            </a:r>
          </a:p>
          <a:p>
            <a:endParaRPr lang="ru-RU" dirty="0"/>
          </a:p>
        </p:txBody>
      </p:sp>
      <p:pic>
        <p:nvPicPr>
          <p:cNvPr id="13316" name="Picture 4" descr="http://img-fotki.yandex.ru/get/4529/16796413.20/0_68806_cb75209c_XL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571876"/>
            <a:ext cx="1839509" cy="2452678"/>
          </a:xfrm>
          <a:prstGeom prst="rect">
            <a:avLst/>
          </a:prstGeom>
          <a:noFill/>
        </p:spPr>
      </p:pic>
      <p:pic>
        <p:nvPicPr>
          <p:cNvPr id="13318" name="Picture 6" descr="http://im5-tub-ru.yandex.net/i?id=369498919-02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000636"/>
            <a:ext cx="2507950" cy="1686962"/>
          </a:xfrm>
          <a:prstGeom prst="rect">
            <a:avLst/>
          </a:prstGeom>
          <a:noFill/>
        </p:spPr>
      </p:pic>
      <p:pic>
        <p:nvPicPr>
          <p:cNvPr id="13320" name="Picture 8" descr="File:Mosfilm Studios Entrance Sign Moscow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2000240"/>
            <a:ext cx="1785950" cy="2381267"/>
          </a:xfrm>
          <a:prstGeom prst="rect">
            <a:avLst/>
          </a:prstGeom>
          <a:noFill/>
        </p:spPr>
      </p:pic>
      <p:pic>
        <p:nvPicPr>
          <p:cNvPr id="13322" name="Picture 10" descr="http://img15.nnm.ru/6/9/4/9/4/0d5a68a96cffa7c0dd7b42f87c9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28860" y="1285860"/>
            <a:ext cx="3071834" cy="2092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3200" dirty="0"/>
              <a:t>80 лет – Центральному дому литераторов (1934)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294967295"/>
          </p:nvPr>
        </p:nvSpPr>
        <p:spPr>
          <a:xfrm>
            <a:off x="5102225" y="2174875"/>
            <a:ext cx="4041775" cy="3951288"/>
          </a:xfrm>
        </p:spPr>
        <p:txBody>
          <a:bodyPr/>
          <a:lstStyle/>
          <a:p>
            <a:r>
              <a:rPr lang="ru-RU" sz="1600" b="1" i="1" dirty="0" smtClean="0"/>
              <a:t>«Не знаю – петь, плясать ли, улыбка не сходит с губ.</a:t>
            </a:r>
            <a:endParaRPr lang="ru-RU" sz="1600" b="1" dirty="0" smtClean="0"/>
          </a:p>
          <a:p>
            <a:r>
              <a:rPr lang="ru-RU" sz="1600" b="1" i="1" dirty="0" smtClean="0"/>
              <a:t>Наконец-то и у писателей будет свой клуб»  </a:t>
            </a:r>
            <a:r>
              <a:rPr lang="ru-RU" sz="1600" b="1" dirty="0" smtClean="0"/>
              <a:t>В.Маяковский</a:t>
            </a:r>
          </a:p>
          <a:p>
            <a:endParaRPr lang="ru-RU" sz="1600" dirty="0"/>
          </a:p>
        </p:txBody>
      </p:sp>
      <p:pic>
        <p:nvPicPr>
          <p:cNvPr id="12290" name="Picture 2" descr="http://s1.afisha.net/Afisha7Files/UGPhotos/4a6/4a61541f-7bd7-4159-acb8-fe56395096f4/p_F.jpg?v=40496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643182"/>
            <a:ext cx="4429156" cy="2933382"/>
          </a:xfrm>
          <a:prstGeom prst="rect">
            <a:avLst/>
          </a:prstGeom>
          <a:noFill/>
        </p:spPr>
      </p:pic>
      <p:pic>
        <p:nvPicPr>
          <p:cNvPr id="12292" name="Picture 4" descr="Moscow,_Povarskaya_50.jpg">
            <a:hlinkClick r:id="rId4" tooltip="Moscow,_Povarskaya_50.jpg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071942"/>
            <a:ext cx="2857500" cy="1943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image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92150"/>
            <a:ext cx="3514725" cy="5448300"/>
          </a:xfrm>
          <a:prstGeom prst="rect">
            <a:avLst/>
          </a:prstGeom>
          <a:noFill/>
        </p:spPr>
      </p:pic>
      <p:sp>
        <p:nvSpPr>
          <p:cNvPr id="65547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981200"/>
            <a:ext cx="4038600" cy="4114800"/>
          </a:xfrm>
        </p:spPr>
        <p:txBody>
          <a:bodyPr/>
          <a:lstStyle/>
          <a:p>
            <a:r>
              <a:rPr lang="ru-RU" sz="2800"/>
              <a:t>Ещё одним выдающимся московским шотландцем стал сподвижник Петра I Яков Брюс из древнего клана, давшего Шотландии двух королей.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pPr algn="l"/>
            <a:r>
              <a:rPr lang="ru-RU" sz="3200" dirty="0"/>
              <a:t>70 лет – </a:t>
            </a:r>
            <a:r>
              <a:rPr lang="ru-RU" sz="3200" dirty="0" smtClean="0"/>
              <a:t>Российской академии музыки </a:t>
            </a:r>
            <a:r>
              <a:rPr lang="ru-RU" sz="3200" dirty="0"/>
              <a:t>им. </a:t>
            </a:r>
            <a:r>
              <a:rPr lang="ru-RU" sz="3200" dirty="0" err="1"/>
              <a:t>Гнесиных</a:t>
            </a:r>
            <a:r>
              <a:rPr lang="ru-RU" sz="3200" dirty="0"/>
              <a:t> (1944)</a:t>
            </a:r>
          </a:p>
        </p:txBody>
      </p:sp>
      <p:pic>
        <p:nvPicPr>
          <p:cNvPr id="11266" name="Picture 2" descr="Вход в здание академии">
            <a:hlinkClick r:id="rId2" tooltip="Вход в здание академии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571612"/>
            <a:ext cx="2476500" cy="3695701"/>
          </a:xfrm>
          <a:prstGeom prst="rect">
            <a:avLst/>
          </a:prstGeom>
          <a:noFill/>
        </p:spPr>
      </p:pic>
      <p:pic>
        <p:nvPicPr>
          <p:cNvPr id="11268" name="Picture 4" descr="http://upload.wikimedia.org/wikipedia/ru/thumb/8/85/Gnesiny.jpg/305px-Gnesiny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76188"/>
            <a:ext cx="3143240" cy="17519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097925"/>
            <a:ext cx="276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Сёстры </a:t>
            </a:r>
            <a:r>
              <a:rPr lang="ru-RU" dirty="0" err="1" smtClean="0"/>
              <a:t>Гнесины</a:t>
            </a:r>
            <a:endParaRPr lang="ru-RU" dirty="0"/>
          </a:p>
        </p:txBody>
      </p:sp>
      <p:pic>
        <p:nvPicPr>
          <p:cNvPr id="11272" name="Picture 8" descr="http://xallyava.ru/images/Pamjatniki/Welikim_2/cc306a15a71a810082a74b10bbbd79d1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3048000"/>
            <a:ext cx="2847975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5</a:t>
            </a:r>
            <a:r>
              <a:rPr lang="en-US" sz="3200" dirty="0"/>
              <a:t>5</a:t>
            </a:r>
            <a:r>
              <a:rPr lang="ru-RU" sz="3200" dirty="0"/>
              <a:t> лет со времени начала строительства </a:t>
            </a:r>
            <a:br>
              <a:rPr lang="ru-RU" sz="3200" dirty="0"/>
            </a:br>
            <a:r>
              <a:rPr lang="ru-RU" sz="3200" dirty="0"/>
              <a:t>Государственного </a:t>
            </a:r>
            <a:r>
              <a:rPr lang="ru-RU" sz="3200" dirty="0" smtClean="0"/>
              <a:t>Кремлёвского </a:t>
            </a:r>
            <a:r>
              <a:rPr lang="ru-RU" sz="3200" dirty="0"/>
              <a:t>дворца (1959-1961)</a:t>
            </a:r>
          </a:p>
        </p:txBody>
      </p:sp>
      <p:pic>
        <p:nvPicPr>
          <p:cNvPr id="54275" name="Picture 3" descr="Картинка 18 из 59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71810"/>
            <a:ext cx="5076825" cy="2695575"/>
          </a:xfrm>
          <a:prstGeom prst="rect">
            <a:avLst/>
          </a:prstGeom>
          <a:noFill/>
        </p:spPr>
      </p:pic>
      <p:pic>
        <p:nvPicPr>
          <p:cNvPr id="54276" name="Picture 4" descr="Картинка 9 из 59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2571744"/>
            <a:ext cx="3563937" cy="287337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50 лет театру на Таганке (1964)</a:t>
            </a:r>
            <a:endParaRPr lang="ru-RU" sz="320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00174"/>
            <a:ext cx="8229600" cy="4595826"/>
          </a:xfrm>
        </p:spPr>
        <p:txBody>
          <a:bodyPr/>
          <a:lstStyle/>
          <a:p>
            <a:r>
              <a:rPr lang="ru-RU" dirty="0" smtClean="0"/>
              <a:t> </a:t>
            </a:r>
            <a:r>
              <a:rPr lang="ru-RU" sz="1400" dirty="0" smtClean="0"/>
              <a:t>1964 году в Московский театр драмы и комедии, расположившийся на Таганке, пришел новый главный </a:t>
            </a:r>
            <a:r>
              <a:rPr lang="ru-RU" sz="1400" dirty="0" smtClean="0"/>
              <a:t>режиссёр</a:t>
            </a:r>
            <a:r>
              <a:rPr lang="ru-RU" sz="1400" dirty="0" smtClean="0"/>
              <a:t> — артист театра им. </a:t>
            </a:r>
            <a:r>
              <a:rPr lang="ru-RU" sz="1400" dirty="0" err="1" smtClean="0"/>
              <a:t>Евг</a:t>
            </a:r>
            <a:r>
              <a:rPr lang="ru-RU" sz="1400" dirty="0" smtClean="0"/>
              <a:t>. Вахтангова, педагог театрального училища им. Б. В. Щукина, Юрий Петрович Любимов. </a:t>
            </a:r>
            <a:r>
              <a:rPr lang="ru-RU" sz="1400" dirty="0" smtClean="0"/>
              <a:t>Пришёл </a:t>
            </a:r>
            <a:r>
              <a:rPr lang="ru-RU" sz="1400" dirty="0" smtClean="0"/>
              <a:t>со своими учениками и с их дипломным спектаклем «Добрый человек из </a:t>
            </a:r>
            <a:r>
              <a:rPr lang="ru-RU" sz="1400" dirty="0" err="1" smtClean="0"/>
              <a:t>Сезуана</a:t>
            </a:r>
            <a:r>
              <a:rPr lang="ru-RU" sz="1400" dirty="0" smtClean="0"/>
              <a:t>» Брехта, ставшим символом молодого театра и сохранившимся в </a:t>
            </a:r>
            <a:r>
              <a:rPr lang="ru-RU" sz="1400" dirty="0" smtClean="0"/>
              <a:t>нём </a:t>
            </a:r>
            <a:r>
              <a:rPr lang="ru-RU" sz="1400" dirty="0" smtClean="0"/>
              <a:t>по сей день. Вскоре театр сменит название и будет называться по месту жительства своего — Театр на Таганке, в обиходе — просто Таганка. </a:t>
            </a:r>
            <a:endParaRPr lang="ru-RU" sz="1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9218" name="Picture 2" descr="http://taganka.theatre.ru/_offline/i/log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2462" y="357166"/>
            <a:ext cx="857250" cy="933450"/>
          </a:xfrm>
          <a:prstGeom prst="rect">
            <a:avLst/>
          </a:prstGeom>
          <a:noFill/>
        </p:spPr>
      </p:pic>
      <p:pic>
        <p:nvPicPr>
          <p:cNvPr id="9220" name="Picture 4" descr="http://datanews.ru/images/news/10_11/114895x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000504"/>
            <a:ext cx="3048000" cy="2286001"/>
          </a:xfrm>
          <a:prstGeom prst="rect">
            <a:avLst/>
          </a:prstGeom>
          <a:noFill/>
        </p:spPr>
      </p:pic>
      <p:pic>
        <p:nvPicPr>
          <p:cNvPr id="9222" name="Picture 6" descr="http://www.mn.ru/images/30318/86/3031886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00438"/>
            <a:ext cx="4214842" cy="2799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381000"/>
            <a:ext cx="9001156" cy="1371600"/>
          </a:xfrm>
        </p:spPr>
        <p:txBody>
          <a:bodyPr/>
          <a:lstStyle/>
          <a:p>
            <a:r>
              <a:rPr lang="ru-RU" sz="3200" dirty="0"/>
              <a:t>50 лет музею архитектуры им. А.А.Щусева (1964)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8194" name="Picture 2" descr="http://www.museum.ru/imgB.asp?12509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857364"/>
            <a:ext cx="5076825" cy="3800476"/>
          </a:xfrm>
          <a:prstGeom prst="rect">
            <a:avLst/>
          </a:prstGeom>
          <a:noFill/>
        </p:spPr>
      </p:pic>
      <p:pic>
        <p:nvPicPr>
          <p:cNvPr id="8196" name="Picture 4" descr="http://www.design.kg/uploads/monthly_04_2013/post-8537-1365132409_thumb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2357430"/>
            <a:ext cx="2695575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r>
              <a:rPr lang="ru-RU" dirty="0" smtClean="0"/>
              <a:t>Московские события</a:t>
            </a:r>
            <a:endParaRPr lang="ru-RU" dirty="0"/>
          </a:p>
        </p:txBody>
      </p:sp>
      <p:pic>
        <p:nvPicPr>
          <p:cNvPr id="7170" name="Picture 2" descr="http://s001.radikal.ru/i195/1108/24/e0f972acb8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000240"/>
            <a:ext cx="6286544" cy="3968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 smtClean="0"/>
              <a:t>4</a:t>
            </a:r>
            <a:r>
              <a:rPr lang="en-US" sz="3200" dirty="0"/>
              <a:t>50</a:t>
            </a:r>
            <a:r>
              <a:rPr lang="ru-RU" sz="3200" dirty="0"/>
              <a:t> лет со дня издания «Апостола»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Ивана </a:t>
            </a:r>
            <a:r>
              <a:rPr lang="ru-RU" sz="3200" dirty="0"/>
              <a:t>Федорова</a:t>
            </a:r>
          </a:p>
        </p:txBody>
      </p:sp>
      <p:pic>
        <p:nvPicPr>
          <p:cNvPr id="31747" name="Picture 3" descr="Картинка 5 из 6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357430"/>
            <a:ext cx="5076825" cy="3810000"/>
          </a:xfrm>
          <a:prstGeom prst="rect">
            <a:avLst/>
          </a:prstGeom>
          <a:noFill/>
        </p:spPr>
      </p:pic>
      <p:pic>
        <p:nvPicPr>
          <p:cNvPr id="31748" name="Picture 4" descr="Картинка 39 из 58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2349500"/>
            <a:ext cx="1905000" cy="1162050"/>
          </a:xfrm>
          <a:prstGeom prst="rect">
            <a:avLst/>
          </a:prstGeom>
          <a:noFill/>
        </p:spPr>
      </p:pic>
      <p:pic>
        <p:nvPicPr>
          <p:cNvPr id="31749" name="Picture 5" descr="Картинка 40 из 58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450" y="4365625"/>
            <a:ext cx="1428750" cy="1838325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25 марта – 11</a:t>
            </a:r>
            <a:r>
              <a:rPr lang="en-US" sz="3200" dirty="0"/>
              <a:t>5</a:t>
            </a:r>
            <a:r>
              <a:rPr lang="ru-RU" sz="3200" dirty="0"/>
              <a:t> лет со дня появления первого </a:t>
            </a:r>
            <a:r>
              <a:rPr lang="ru-RU" sz="3200" dirty="0" smtClean="0"/>
              <a:t>трамвая в Москве (</a:t>
            </a:r>
            <a:r>
              <a:rPr lang="ru-RU" sz="3200" dirty="0"/>
              <a:t>1899)</a:t>
            </a:r>
          </a:p>
        </p:txBody>
      </p:sp>
      <p:pic>
        <p:nvPicPr>
          <p:cNvPr id="29699" name="Picture 3" descr="newp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71678"/>
            <a:ext cx="3101970" cy="4379982"/>
          </a:xfrm>
          <a:prstGeom prst="rect">
            <a:avLst/>
          </a:prstGeom>
          <a:noFill/>
        </p:spPr>
      </p:pic>
      <p:pic>
        <p:nvPicPr>
          <p:cNvPr id="29700" name="Picture 4" descr="nj9110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786058"/>
            <a:ext cx="3552825" cy="3019425"/>
          </a:xfrm>
          <a:prstGeom prst="rect">
            <a:avLst/>
          </a:prstGeom>
          <a:noFill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286908" cy="1895500"/>
          </a:xfrm>
        </p:spPr>
        <p:txBody>
          <a:bodyPr/>
          <a:lstStyle/>
          <a:p>
            <a:pPr algn="l"/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3200" dirty="0"/>
              <a:t>8 августа – </a:t>
            </a:r>
            <a:r>
              <a:rPr lang="en-US" sz="3200" dirty="0" smtClean="0"/>
              <a:t>90</a:t>
            </a:r>
            <a:r>
              <a:rPr lang="ru-RU" sz="3200" dirty="0" smtClean="0"/>
              <a:t> </a:t>
            </a:r>
            <a:r>
              <a:rPr lang="ru-RU" sz="3200" dirty="0"/>
              <a:t>лет пуска первого автобусного маршрута в </a:t>
            </a:r>
            <a:r>
              <a:rPr lang="ru-RU" sz="3200" dirty="0" smtClean="0"/>
              <a:t>Москве от </a:t>
            </a:r>
            <a:r>
              <a:rPr lang="ru-RU" sz="3200" dirty="0" smtClean="0"/>
              <a:t>Каланчёвской </a:t>
            </a:r>
            <a:r>
              <a:rPr lang="ru-RU" sz="3200" dirty="0"/>
              <a:t>площади до Тверской заставы (1924)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pic>
        <p:nvPicPr>
          <p:cNvPr id="4098" name="Picture 2" descr="http://autokadabra.ru/system/uploads/photos/Shout/79/79803/big/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928934"/>
            <a:ext cx="5076825" cy="3248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365125"/>
            <a:ext cx="7772400" cy="1055688"/>
          </a:xfrm>
        </p:spPr>
        <p:txBody>
          <a:bodyPr anchor="b">
            <a:normAutofit/>
          </a:bodyPr>
          <a:lstStyle/>
          <a:p>
            <a:r>
              <a:rPr lang="ru-RU" dirty="0" smtClean="0">
                <a:solidFill>
                  <a:srgbClr val="848FBA"/>
                </a:solidFill>
              </a:rPr>
              <a:t>Юбилеи московских книг</a:t>
            </a:r>
            <a:endParaRPr lang="ru-RU" dirty="0"/>
          </a:p>
        </p:txBody>
      </p:sp>
      <p:sp>
        <p:nvSpPr>
          <p:cNvPr id="93187" name="Нижний колонтитул 4"/>
          <p:cNvSpPr txBox="1">
            <a:spLocks noGrp="1"/>
          </p:cNvSpPr>
          <p:nvPr/>
        </p:nvSpPr>
        <p:spPr bwMode="auto">
          <a:xfrm>
            <a:off x="2898775" y="6356350"/>
            <a:ext cx="3505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3188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611188" y="1600200"/>
            <a:ext cx="3816350" cy="4530725"/>
          </a:xfrm>
        </p:spPr>
        <p:txBody>
          <a:bodyPr/>
          <a:lstStyle/>
          <a:p>
            <a:pPr marL="273050" indent="-273050"/>
            <a:r>
              <a:rPr lang="ru-RU" sz="2500" b="1" dirty="0"/>
              <a:t>145 лет</a:t>
            </a:r>
            <a:r>
              <a:rPr lang="ru-RU" sz="2500" dirty="0"/>
              <a:t> со времени завершения публикации романа</a:t>
            </a:r>
          </a:p>
          <a:p>
            <a:pPr marL="273050" indent="-273050"/>
            <a:r>
              <a:rPr lang="ru-RU" sz="2500" b="1" dirty="0"/>
              <a:t>«Война и мир»</a:t>
            </a:r>
            <a:r>
              <a:rPr lang="ru-RU" sz="2500" dirty="0"/>
              <a:t> (1869)</a:t>
            </a:r>
          </a:p>
          <a:p>
            <a:pPr marL="273050" indent="-273050"/>
            <a:r>
              <a:rPr lang="ru-RU" sz="2500" dirty="0"/>
              <a:t>Льва Николаевича Толстого</a:t>
            </a:r>
          </a:p>
        </p:txBody>
      </p:sp>
      <p:pic>
        <p:nvPicPr>
          <p:cNvPr id="93189" name="Picture 2" descr="http://realfacts.ru/uploads/posts/2011-02/1297067343_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785926"/>
            <a:ext cx="24384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4" descr="http://gorod.tomsk.ru/uploads/28460/1253758480/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643446"/>
            <a:ext cx="1573210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6" descr="С 1863 по 1869 г.г. Писатель работает над романом «Война и мир». Толстой показал жизнь русского общества с 1805г. по 1820г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2325" y="4883150"/>
            <a:ext cx="3241675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 dirty="0"/>
          </a:p>
        </p:txBody>
      </p:sp>
      <p:sp>
        <p:nvSpPr>
          <p:cNvPr id="200705" name="Нижний колонтитул 2"/>
          <p:cNvSpPr txBox="1">
            <a:spLocks noGrp="1"/>
          </p:cNvSpPr>
          <p:nvPr/>
        </p:nvSpPr>
        <p:spPr bwMode="auto">
          <a:xfrm>
            <a:off x="1295400" y="6000750"/>
            <a:ext cx="7134225" cy="674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endParaRPr lang="ru-RU" altLang="en-US" sz="1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anchor="b">
            <a:normAutofit/>
          </a:bodyPr>
          <a:lstStyle/>
          <a:p>
            <a:pPr marL="53975"/>
            <a:r>
              <a:rPr lang="ru-RU">
                <a:solidFill>
                  <a:srgbClr val="393958"/>
                </a:solidFill>
              </a:rPr>
              <a:t>Спасибо за внимание</a:t>
            </a:r>
          </a:p>
        </p:txBody>
      </p:sp>
      <p:sp>
        <p:nvSpPr>
          <p:cNvPr id="147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2188" y="1628775"/>
            <a:ext cx="7502525" cy="2900363"/>
          </a:xfrm>
        </p:spPr>
        <p:txBody>
          <a:bodyPr/>
          <a:lstStyle/>
          <a:p>
            <a:pPr marL="273050" indent="-273050">
              <a:buFontTx/>
              <a:buNone/>
            </a:pPr>
            <a:r>
              <a:rPr lang="ru-RU" sz="1400" dirty="0"/>
              <a:t>При составлении календаря были использованы:</a:t>
            </a:r>
          </a:p>
          <a:p>
            <a:pPr marL="273050" indent="-273050"/>
            <a:r>
              <a:rPr lang="ru-RU" sz="1400" b="1" dirty="0"/>
              <a:t>Календари издательства «</a:t>
            </a:r>
            <a:r>
              <a:rPr lang="ru-RU" sz="1400" b="1" dirty="0" err="1"/>
              <a:t>Либерея</a:t>
            </a:r>
            <a:r>
              <a:rPr lang="ru-RU" sz="1400" b="1" dirty="0" smtClean="0"/>
              <a:t>»;</a:t>
            </a:r>
          </a:p>
          <a:p>
            <a:pPr marL="273050" indent="-273050"/>
            <a:r>
              <a:rPr lang="ru-RU" sz="1400" b="1" dirty="0" smtClean="0"/>
              <a:t>Московский календарь </a:t>
            </a:r>
            <a:endParaRPr lang="ru-RU" sz="1400" b="1" dirty="0"/>
          </a:p>
          <a:p>
            <a:pPr marL="273050" indent="-273050"/>
            <a:endParaRPr lang="en-US" sz="1400" b="1" dirty="0">
              <a:latin typeface="Gill Sans MT" pitchFamily="34" charset="0"/>
            </a:endParaRPr>
          </a:p>
          <a:p>
            <a:pPr marL="273050" indent="-273050"/>
            <a:endParaRPr lang="ru-RU" sz="2600" dirty="0"/>
          </a:p>
        </p:txBody>
      </p:sp>
      <p:sp>
        <p:nvSpPr>
          <p:cNvPr id="147461" name="Нижний колонтитул 4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000">
              <a:latin typeface="Cambria" pitchFamily="18" charset="0"/>
            </a:endParaRPr>
          </a:p>
        </p:txBody>
      </p:sp>
      <p:pic>
        <p:nvPicPr>
          <p:cNvPr id="147462" name="Picture 5" descr="i?id=42841212-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9586" y="5572140"/>
            <a:ext cx="1057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3" name="Text Box 6"/>
          <p:cNvSpPr txBox="1">
            <a:spLocks noChangeArrowheads="1"/>
          </p:cNvSpPr>
          <p:nvPr/>
        </p:nvSpPr>
        <p:spPr bwMode="auto">
          <a:xfrm>
            <a:off x="755650" y="2852738"/>
            <a:ext cx="707707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mbria" pitchFamily="18" charset="0"/>
              </a:rPr>
              <a:t>При подборе иллюстраций использовались разнообразные </a:t>
            </a:r>
          </a:p>
          <a:p>
            <a:r>
              <a:rPr lang="ru-RU">
                <a:latin typeface="Cambria" pitchFamily="18" charset="0"/>
              </a:rPr>
              <a:t>сайты и посты ЖЖ.</a:t>
            </a:r>
          </a:p>
          <a:p>
            <a:endParaRPr lang="ru-RU">
              <a:latin typeface="Cambria" pitchFamily="18" charset="0"/>
            </a:endParaRPr>
          </a:p>
          <a:p>
            <a:r>
              <a:rPr lang="ru-RU">
                <a:latin typeface="Cambria" pitchFamily="18" charset="0"/>
              </a:rPr>
              <a:t>Материалы используются в исключительно просветительских целях.</a:t>
            </a:r>
          </a:p>
          <a:p>
            <a:pPr algn="r"/>
            <a:endParaRPr lang="ru-RU">
              <a:latin typeface="Cambria" pitchFamily="18" charset="0"/>
            </a:endParaRPr>
          </a:p>
          <a:p>
            <a:pPr algn="r"/>
            <a:r>
              <a:rPr lang="ru-RU">
                <a:latin typeface="Cambria" pitchFamily="18" charset="0"/>
              </a:rPr>
              <a:t>Составитель  - гл. библиотекарь ЦГДБ им. А.П.Гайдара</a:t>
            </a:r>
          </a:p>
          <a:p>
            <a:pPr algn="r"/>
            <a:r>
              <a:rPr lang="ru-RU" b="1" i="1">
                <a:latin typeface="Cambria" pitchFamily="18" charset="0"/>
              </a:rPr>
              <a:t>Татьяна Валерьевна Рудишина</a:t>
            </a:r>
            <a:endParaRPr lang="en-US" b="1" i="1">
              <a:latin typeface="Rockwell" pitchFamily="18" charset="0"/>
            </a:endParaRPr>
          </a:p>
          <a:p>
            <a:pPr algn="r"/>
            <a:r>
              <a:rPr lang="en-US" b="1" i="1">
                <a:latin typeface="Rockwell" pitchFamily="18" charset="0"/>
              </a:rPr>
              <a:t>trudishina@gaidarovka.ru</a:t>
            </a:r>
            <a:endParaRPr lang="ru-RU" b="1" i="1">
              <a:latin typeface="Cambria" pitchFamily="18" charset="0"/>
            </a:endParaRPr>
          </a:p>
          <a:p>
            <a:pPr algn="r"/>
            <a:endParaRPr lang="ru-RU">
              <a:latin typeface="Cambria" pitchFamily="18" charset="0"/>
            </a:endParaRPr>
          </a:p>
          <a:p>
            <a:endParaRPr lang="ru-RU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Picture 6" descr="image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49275"/>
            <a:ext cx="3790950" cy="5695950"/>
          </a:xfrm>
          <a:prstGeom prst="rect">
            <a:avLst/>
          </a:prstGeom>
          <a:noFill/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Московский календарь 2014</a:t>
            </a:r>
            <a:endParaRPr lang="ru-RU"/>
          </a:p>
        </p:txBody>
      </p:sp>
      <p:sp>
        <p:nvSpPr>
          <p:cNvPr id="67593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428736"/>
            <a:ext cx="4038600" cy="46672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dirty="0"/>
              <a:t>Брюс заведовал обсерваторией при </a:t>
            </a:r>
            <a:r>
              <a:rPr lang="ru-RU" sz="1800" dirty="0" err="1"/>
              <a:t>Навигацкой</a:t>
            </a:r>
            <a:r>
              <a:rPr lang="ru-RU" sz="1800" dirty="0"/>
              <a:t> школе в Сухаревой башне (стояла посреди Сухаревской площади, снесена в 1934 г.). Яков Брюс был очень образованным человеком, собрал большую библиотеку, проводил алхимические опыты, за что и прослыл чернокнижником. Долгое время, вплоть до самого сноса башни, в народе ходила молва, что он-де замуровал свою тайную </a:t>
            </a:r>
            <a:r>
              <a:rPr lang="ru-RU" sz="1800" dirty="0" smtClean="0"/>
              <a:t>чёрную </a:t>
            </a:r>
            <a:r>
              <a:rPr lang="ru-RU" sz="1800" dirty="0"/>
              <a:t>книгу, где-то в стенах </a:t>
            </a:r>
            <a:r>
              <a:rPr lang="ru-RU" sz="1800" dirty="0" smtClean="0"/>
              <a:t>башни. </a:t>
            </a:r>
            <a:endParaRPr lang="ru-RU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3F4ED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940</TotalTime>
  <Words>1741</Words>
  <Application>Microsoft Office PowerPoint</Application>
  <PresentationFormat>Экран (4:3)</PresentationFormat>
  <Paragraphs>249</Paragraphs>
  <Slides>89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Текстура</vt:lpstr>
      <vt:lpstr>Московский календарь-2014</vt:lpstr>
      <vt:lpstr>Сочи - 2014</vt:lpstr>
      <vt:lpstr>2014 год – год Великобритании в России</vt:lpstr>
      <vt:lpstr>Презентация PowerPoint</vt:lpstr>
      <vt:lpstr>На своё содержание английское посольство ежедневно получало четверть быка, 4 барана, 12 кур, 2 гуся, одного зайца или тетерева, 62 хлебных каравая, 50 яиц, четверть ведра средиземноморского вина, 3/4 ведра пива, полведра водки и 2 ведра мёда </vt:lpstr>
      <vt:lpstr>До XVII века башни Кремля были просто плоскими, без шатровых завершений. Чистая такая средневековая европейская крепость. В 1620-х гг. по желанию новоизбранного царя, первого из Романовых –  Михаила Фёдоровича Спасская башня обретает куранты и шатёр.  Работы по надстройке башни и установки часов ведут Бажен Огурцов и шотландский мастер Христофор Галовей (Christopher Galloway)</vt:lpstr>
      <vt:lpstr>Кроме того, при том же Михаиле Фёдоровиче Христофор Галовей сконструировал водоподьёмный механизм Водовзводной башни для забора воды из Москвы-реки на нужды царского двора. </vt:lpstr>
      <vt:lpstr>Презентация PowerPoint</vt:lpstr>
      <vt:lpstr>Презентация PowerPoint</vt:lpstr>
      <vt:lpstr>  В 1776 г. Екатерина II разрешила содержать “театральные всякого рода представления”. К 1780 г. рядом с рекой Неглинной и улицей Петровка англичанин Михаил Медокс (переиначенное от Michael Maddox) построил каменный “Петровский театр”. На рисунке представлена реконструкция местности, ныне на Яндекс панорамах это место выглядит так. </vt:lpstr>
      <vt:lpstr>Презентация PowerPoint</vt:lpstr>
      <vt:lpstr>Презентация PowerPoint</vt:lpstr>
      <vt:lpstr>Презентация PowerPoint</vt:lpstr>
      <vt:lpstr>2014 год – год Греции в России</vt:lpstr>
      <vt:lpstr>Презентация PowerPoint</vt:lpstr>
      <vt:lpstr>2014 год – год 500-летия присоединения Смоленска к Москве (1514 г.)</vt:lpstr>
      <vt:lpstr>Смоленск в Москве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2014 год – 700 лет со дня рождения преподобного Сергия Радонежского  (3 мая 1314 г. (дата условная) – 25 сентября 1392 г.) </vt:lpstr>
      <vt:lpstr>Знаменитые москвичи</vt:lpstr>
      <vt:lpstr>  285 лет со дня рождения художника  Ивана Петровича Аргунова  (1729-1802)</vt:lpstr>
      <vt:lpstr>4 января – 80 лет со дня рождения художника, скульптора Зураба Церетели</vt:lpstr>
      <vt:lpstr> 30 января  - 95 лет со дня рождения московского поэта Николая Ивановича Глазкова</vt:lpstr>
      <vt:lpstr>28 января – 150 лет со дня рождения скульптора  Анны Семёновны Голубкиной</vt:lpstr>
      <vt:lpstr>  3 марта – 180 лет со дня рождения общественного деятеля, мецената , коллекционера  Сергея Михайловича Третьякова  (1834-1892)</vt:lpstr>
      <vt:lpstr>Презентация PowerPoint</vt:lpstr>
      <vt:lpstr>Презентация PowerPoint</vt:lpstr>
      <vt:lpstr>20 марта – 385 лет со дня рождения царя Алексея Михайловича Романова (1629-1676)</vt:lpstr>
      <vt:lpstr>28 марта – русский  художник-маринист  Алексей Петрович Боголюбов (1824-1896)</vt:lpstr>
      <vt:lpstr>Презентация PowerPoint</vt:lpstr>
      <vt:lpstr>1 апреля – 205 лет со дня рождения писателя Николая Васильевича Гоголя </vt:lpstr>
      <vt:lpstr>  13 апреля – 80 лет со дня рождения детской писательницы и дрессировщицы  Натальи Юрьевны Дуровой (1934-2007)</vt:lpstr>
      <vt:lpstr>17 апреля – 260 лет со дня рождения скульптора  Ивана Петровича Мартоса</vt:lpstr>
      <vt:lpstr>Презентация PowerPoint</vt:lpstr>
      <vt:lpstr>Презентация PowerPoint</vt:lpstr>
      <vt:lpstr>Презентация PowerPoint</vt:lpstr>
      <vt:lpstr>Презентация PowerPoint</vt:lpstr>
      <vt:lpstr>  12 апреля – 65 лет со дня рождения дрессировщика  Юрия Дмитриевича Куклачёва</vt:lpstr>
      <vt:lpstr>  9 мая – 90 лет со дня рождения поэта, прозаика  Булата Шалвовича Окуджавы (1924-1997)</vt:lpstr>
      <vt:lpstr>  1 июня – 170 лет со дня рождения художника  Василия Дмитриевича Поленова  (1844-1927)</vt:lpstr>
      <vt:lpstr>Презентация PowerPoint</vt:lpstr>
      <vt:lpstr>Презентация PowerPoint</vt:lpstr>
      <vt:lpstr> 6 июня – 215 лет со дня рождения Александра Сергеевича Пушкина (1799-1837) </vt:lpstr>
      <vt:lpstr>Библиотека имени А.С.Пушкина</vt:lpstr>
      <vt:lpstr>  23 июня – 125 лет со дня рождения поэта Анны Андреевны Ахматовой (1889-1966) </vt:lpstr>
      <vt:lpstr>Библиотека имени А.А.Ахматовой</vt:lpstr>
      <vt:lpstr>  1 июля – 125 лет со дня рождения  Веры Игнатьевны Мухиной  (1889-1953)</vt:lpstr>
      <vt:lpstr>  10 июля  - 140 лет со дня рождения  Сергея Тимофеевича Конёнкова  (1874-1971)</vt:lpstr>
      <vt:lpstr>   16 июля – 230 лет со дня рождения поэта, писателя, генерала, героя войны 1812 года  Дениса Васильевича Давыдова (1734-1839)</vt:lpstr>
      <vt:lpstr>  20 июля – 80 лет со дня рождения поэта, сценариста, актёра  Юрия Иосифовича Визбора (1934-1984)</vt:lpstr>
      <vt:lpstr>Презентация PowerPoint</vt:lpstr>
      <vt:lpstr> 7 августа -155 лет со дня рождения Федора Осиповича Шехтеля  (1859-1926)</vt:lpstr>
      <vt:lpstr> 15 октября – 200 лет со дня рождения Михаила Юрьевича Лермонтова  (1814-1841)</vt:lpstr>
      <vt:lpstr> 4 ноября – 230 лет со дня рождения архитектора  Осипа Ивановича Бове  (1784-1834)</vt:lpstr>
      <vt:lpstr>  6 ноября – 220 лет со дня рождения  Константина Андреевича Тона (1794-1881)</vt:lpstr>
      <vt:lpstr>  20 ноября – 155 лет со дня рождения скульптора  Сергея Михайловича Волнухина  (1859-1921) </vt:lpstr>
      <vt:lpstr>   Московские достопримечательности: архитектурные, исторические, культурные ценности</vt:lpstr>
      <vt:lpstr>610 лет со времени установки монахом Лазарем Сербиным  первых в России башенных механических часов в Московском Кремле (1404)</vt:lpstr>
      <vt:lpstr>535 лет со времени построения Успенского собора Московского Кремля  (1475-1479)</vt:lpstr>
      <vt:lpstr>490 лет со дня основания Новодевичьего монастыря (1524)</vt:lpstr>
      <vt:lpstr> 26 октября – 190 лет со дня открытия Малого театра </vt:lpstr>
      <vt:lpstr>  В августе 1829 года у Тверской заставы была заложена монументальная каменная Триумфальная арка   </vt:lpstr>
      <vt:lpstr>120 лет Театральному музею  им. А.А.Бахрушина (1894)</vt:lpstr>
      <vt:lpstr>  105 лет со дня открытия  Марфо-Мариинской обители (10 февраля 1909 года)</vt:lpstr>
      <vt:lpstr>Презентация PowerPoint</vt:lpstr>
      <vt:lpstr>   23 ноября – 105 лет со дня открытия кинотеатра «Художественный»</vt:lpstr>
      <vt:lpstr>95 лет Центральному музею Вооружённых сил  (1919)</vt:lpstr>
      <vt:lpstr>Презентация PowerPoint</vt:lpstr>
      <vt:lpstr>90 лет Московскому театру сатиры (1924)</vt:lpstr>
      <vt:lpstr>  90 лет – Государственному центральному музею современной истории России (Музей Революции) (9 мая 1924 года) </vt:lpstr>
      <vt:lpstr>90 лет киностудии «Мосфильм» (1924)</vt:lpstr>
      <vt:lpstr>80 лет – Центральному дому литераторов (1934)</vt:lpstr>
      <vt:lpstr>70 лет – Российской академии музыки им. Гнесиных (1944)</vt:lpstr>
      <vt:lpstr> 55 лет со времени начала строительства  Государственного Кремлёвского дворца (1959-1961)</vt:lpstr>
      <vt:lpstr>50 лет театру на Таганке (1964)</vt:lpstr>
      <vt:lpstr>50 лет музею архитектуры им. А.А.Щусева (1964)</vt:lpstr>
      <vt:lpstr>Московские события</vt:lpstr>
      <vt:lpstr> 450 лет со дня издания «Апостола»  Ивана Федорова</vt:lpstr>
      <vt:lpstr> 25 марта – 115 лет со дня появления первого трамвая в Москве (1899)</vt:lpstr>
      <vt:lpstr>   8 августа – 90 лет пуска первого автобусного маршрута в Москве от Каланчёвской площади до Тверской заставы (1924)</vt:lpstr>
      <vt:lpstr>Юбилеи московских книг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Московский календарь-2014</dc:title>
  <dc:creator>PC</dc:creator>
  <cp:lastModifiedBy>Jerry</cp:lastModifiedBy>
  <cp:revision>42</cp:revision>
  <dcterms:created xsi:type="dcterms:W3CDTF">2013-07-13T10:46:49Z</dcterms:created>
  <dcterms:modified xsi:type="dcterms:W3CDTF">2013-10-02T14:51:18Z</dcterms:modified>
</cp:coreProperties>
</file>