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8" r:id="rId3"/>
    <p:sldId id="259" r:id="rId4"/>
    <p:sldId id="261" r:id="rId5"/>
    <p:sldId id="260" r:id="rId6"/>
    <p:sldId id="263" r:id="rId7"/>
    <p:sldId id="265" r:id="rId8"/>
    <p:sldId id="262" r:id="rId9"/>
    <p:sldId id="264" r:id="rId10"/>
    <p:sldId id="266" r:id="rId11"/>
    <p:sldId id="267" r:id="rId12"/>
    <p:sldId id="269" r:id="rId13"/>
    <p:sldId id="268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56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83E6"/>
    <a:srgbClr val="663300"/>
    <a:srgbClr val="006600"/>
    <a:srgbClr val="A88000"/>
    <a:srgbClr val="990000"/>
    <a:srgbClr val="993366"/>
    <a:srgbClr val="0000CC"/>
    <a:srgbClr val="FF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01C9-C7EE-4CFB-9FDA-739A46067FD1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59910-67D7-481B-8919-EA0DF883A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9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8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6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0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3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8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270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35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87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00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23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29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44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03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41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20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20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5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673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48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378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5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27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3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33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99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16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1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21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0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3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9910-67D7-481B-8919-EA0DF883A7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42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/>
          <a:lstStyle>
            <a:lvl1pPr algn="r">
              <a:defRPr sz="40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4675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441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9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3649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698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17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1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7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6274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4D504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4D504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D504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504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504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title"/>
          </p:nvPr>
        </p:nvSpPr>
        <p:spPr>
          <a:xfrm>
            <a:off x="719138" y="425450"/>
            <a:ext cx="7772400" cy="1362075"/>
          </a:xfrm>
        </p:spPr>
        <p:txBody>
          <a:bodyPr/>
          <a:lstStyle/>
          <a:p>
            <a:pPr>
              <a:buSzPct val="100000"/>
            </a:pPr>
            <a:r>
              <a:rPr lang="ru-RU" dirty="0" smtClean="0">
                <a:cs typeface="Arial" charset="0"/>
                <a:sym typeface="Arial" charset="0"/>
              </a:rPr>
              <a:t>Календарь </a:t>
            </a:r>
            <a:r>
              <a:rPr lang="ru-RU" dirty="0" err="1" smtClean="0">
                <a:cs typeface="Arial" charset="0"/>
                <a:sym typeface="Arial" charset="0"/>
              </a:rPr>
              <a:t>околоэкологических</a:t>
            </a:r>
            <a:r>
              <a:rPr lang="ru-RU" dirty="0" smtClean="0">
                <a:cs typeface="Arial" charset="0"/>
                <a:sym typeface="Arial" charset="0"/>
              </a:rPr>
              <a:t> дат</a:t>
            </a:r>
          </a:p>
        </p:txBody>
      </p:sp>
      <p:sp>
        <p:nvSpPr>
          <p:cNvPr id="5123" name="Text Placeholder 6"/>
          <p:cNvSpPr>
            <a:spLocks noGrp="1"/>
          </p:cNvSpPr>
          <p:nvPr>
            <p:ph type="body" idx="1"/>
          </p:nvPr>
        </p:nvSpPr>
        <p:spPr>
          <a:xfrm>
            <a:off x="4860032" y="6164709"/>
            <a:ext cx="4210745" cy="648667"/>
          </a:xfrm>
        </p:spPr>
        <p:txBody>
          <a:bodyPr/>
          <a:lstStyle/>
          <a:p>
            <a:r>
              <a:rPr lang="ru-RU" sz="1500" dirty="0" smtClean="0">
                <a:cs typeface="Arial" charset="0"/>
                <a:sym typeface="Arial" charset="0"/>
              </a:rPr>
              <a:t>Мария Эдуардовна Далецкая, </a:t>
            </a:r>
          </a:p>
          <a:p>
            <a:r>
              <a:rPr lang="ru-RU" sz="1500" dirty="0" smtClean="0">
                <a:cs typeface="Arial" charset="0"/>
                <a:sym typeface="Arial" charset="0"/>
              </a:rPr>
              <a:t>ведущий методист ЦГДБ им. А.П. Гайдара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 bwMode="auto">
          <a:xfrm>
            <a:off x="6516216" y="2348880"/>
            <a:ext cx="219452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504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4D5040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4D5040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D5040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D5040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b="1" kern="0" dirty="0" smtClean="0">
                <a:cs typeface="Arial" charset="0"/>
                <a:sym typeface="Arial" charset="0"/>
              </a:rPr>
              <a:t>Шпаргалка на всякий случай </a:t>
            </a:r>
            <a:r>
              <a:rPr lang="ru-RU" sz="1600" b="1" kern="0" dirty="0" smtClean="0">
                <a:cs typeface="Arial" charset="0"/>
                <a:sym typeface="Wingdings" panose="05000000000000000000" pitchFamily="2" charset="2"/>
              </a:rPr>
              <a:t></a:t>
            </a:r>
            <a:endParaRPr lang="ru-RU" sz="1600" b="1" kern="0" dirty="0" smtClean="0"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0509"/>
            <a:ext cx="46805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23 мая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черепахи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68" y="4573207"/>
            <a:ext cx="4890120" cy="217610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8568952" cy="3323987"/>
          </a:xfrm>
          <a:prstGeom prst="rect">
            <a:avLst/>
          </a:prstGeom>
          <a:solidFill>
            <a:srgbClr val="FFCC00">
              <a:alpha val="80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Целью праздника стало привлечение внимания общественности к проблеме гибели большого количества черепах из-за соседства с людьми. С каждым годом человек осваивает все новые территории, среди которых и пляжи, облюбованные морскими черепахами для кладки яиц, что достаточно сильно сокращает популяцию этих видов. Также причиной гибели большого числа морских черепах являются ухудшение экологии, аварийные разливы топлива в моря и океаны, а также то, что черепахи часто путают полиэтиленовые пакеты со своей пищей - медузами. И, заглотив их, погибают.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Кроме того браконьеры убивают </a:t>
            </a:r>
            <a:r>
              <a:rPr lang="ru-RU" sz="1500" dirty="0">
                <a:solidFill>
                  <a:srgbClr val="006600"/>
                </a:solidFill>
              </a:rPr>
              <a:t>сухопутных черепах ради их панциря, из которого потом делаются экзотические сувениры и предметы интерьера. Также черепахи являются излюбленным товаром контрабандистов, которые перепродают их в рестораны с экзотической кухней, коронным блюдом которых является черепаший суп. А многие не предназначенные для домашнего содержания черепахи в результате преступных действий браконьеров и контрабандистов оказываются заложниками квартир и офисов, где вскоре умирают. 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890551"/>
            <a:ext cx="3787824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b="1" dirty="0" smtClean="0">
                <a:ln w="1270">
                  <a:noFill/>
                  <a:prstDash val="solid"/>
                </a:ln>
                <a:solidFill>
                  <a:srgbClr val="FF0000"/>
                </a:solidFill>
              </a:rPr>
              <a:t>Черепахи и история праздника: </a:t>
            </a:r>
            <a:r>
              <a:rPr lang="en-US" sz="1500" dirty="0" smtClean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www.myjane.ru/articles/text</a:t>
            </a:r>
            <a:r>
              <a:rPr lang="en-US" sz="1500" dirty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/?id=14324</a:t>
            </a:r>
            <a:endParaRPr lang="ru-RU" sz="1500" dirty="0" smtClean="0">
              <a:ln w="1270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500" b="1" dirty="0" smtClean="0">
                <a:ln w="1270">
                  <a:noFill/>
                  <a:prstDash val="solid"/>
                </a:ln>
                <a:solidFill>
                  <a:srgbClr val="FF0000"/>
                </a:solidFill>
              </a:rPr>
              <a:t>Интересные факты о черепахах:</a:t>
            </a:r>
            <a:r>
              <a:rPr lang="ru-RU" sz="1400" b="1" dirty="0" smtClean="0">
                <a:ln w="1270">
                  <a:noFill/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1400" b="1" dirty="0" smtClean="0">
                <a:ln w="1270">
                  <a:noFill/>
                  <a:prstDash val="solid"/>
                </a:ln>
                <a:solidFill>
                  <a:srgbClr val="FF0000"/>
                </a:solidFill>
              </a:rPr>
            </a:br>
            <a:r>
              <a:rPr lang="en-US" sz="1500" dirty="0" smtClean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darislovo.ru/</a:t>
            </a:r>
            <a:r>
              <a:rPr lang="en-US" sz="1500" dirty="0" err="1" smtClean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vsemirnyj</a:t>
            </a:r>
            <a:r>
              <a:rPr lang="en-US" sz="1500" dirty="0" smtClean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-den-</a:t>
            </a:r>
            <a:r>
              <a:rPr lang="en-US" sz="1500" dirty="0" err="1" smtClean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cherepax</a:t>
            </a:r>
            <a:r>
              <a:rPr lang="en-US" sz="1500" dirty="0">
                <a:ln w="127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endParaRPr lang="ru-RU" sz="1500" dirty="0">
              <a:ln w="1270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00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332655"/>
            <a:ext cx="46805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31 мая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без табака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5" y="116632"/>
            <a:ext cx="1919032" cy="18063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2132856"/>
            <a:ext cx="41844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 июня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молока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508" y="2924944"/>
            <a:ext cx="5796644" cy="3754874"/>
          </a:xfrm>
          <a:prstGeom prst="rect">
            <a:avLst/>
          </a:prstGeom>
          <a:solidFill>
            <a:srgbClr val="FFCC00">
              <a:alpha val="68000"/>
            </a:srgbClr>
          </a:solidFill>
          <a:ln w="3492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«Пейте, дети, молоко, будете здоровы!» — эта фраза в полной мере относится </a:t>
            </a:r>
            <a:r>
              <a:rPr lang="ru-RU" sz="1400" dirty="0" smtClean="0">
                <a:solidFill>
                  <a:srgbClr val="006600"/>
                </a:solidFill>
              </a:rPr>
              <a:t>к 1 </a:t>
            </a:r>
            <a:r>
              <a:rPr lang="ru-RU" sz="1400" dirty="0">
                <a:solidFill>
                  <a:srgbClr val="006600"/>
                </a:solidFill>
              </a:rPr>
              <a:t>июня — дате, когда весь мир отмечает не только Международный день защиты детей, но и Всемирный день молока (</a:t>
            </a:r>
            <a:r>
              <a:rPr lang="ru-RU" sz="1400" dirty="0" err="1">
                <a:solidFill>
                  <a:srgbClr val="006600"/>
                </a:solidFill>
              </a:rPr>
              <a:t>World</a:t>
            </a:r>
            <a:r>
              <a:rPr lang="ru-RU" sz="1400" dirty="0">
                <a:solidFill>
                  <a:srgbClr val="006600"/>
                </a:solidFill>
              </a:rPr>
              <a:t> </a:t>
            </a:r>
            <a:r>
              <a:rPr lang="ru-RU" sz="1400" dirty="0" err="1">
                <a:solidFill>
                  <a:srgbClr val="006600"/>
                </a:solidFill>
              </a:rPr>
              <a:t>Milk</a:t>
            </a:r>
            <a:r>
              <a:rPr lang="ru-RU" sz="1400" dirty="0">
                <a:solidFill>
                  <a:srgbClr val="006600"/>
                </a:solidFill>
              </a:rPr>
              <a:t> </a:t>
            </a:r>
            <a:r>
              <a:rPr lang="ru-RU" sz="1400" dirty="0" err="1">
                <a:solidFill>
                  <a:srgbClr val="006600"/>
                </a:solidFill>
              </a:rPr>
              <a:t>Day</a:t>
            </a:r>
            <a:r>
              <a:rPr lang="ru-RU" sz="1400" dirty="0">
                <a:solidFill>
                  <a:srgbClr val="006600"/>
                </a:solidFill>
              </a:rPr>
              <a:t>). Впервые этот праздник отметили в 2001 году по предложению Продовольственной и сельскохозяйственной организации ООН. С тех пор традиция получила широкое распространение во многих странах мира. Цель праздника — популяризация молока и молочных продуктов среди людей, а также информирование населения о деятельности, связанной с молоком и молочным производством. Почему Всемирный день молока отмечается именно 1 июня? Дело в том, что в некоторых странах, поддержавших благую идею ООН, уже имелась традиция празднования национального Дня молока. По стечению обстоятельств почти во всех станах этот праздник выпадал на 1 июня или дни, близкие к этой дате. Поэтому было принято решение назначить официальный день молока на первый день лета.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857500" cy="2143125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0509"/>
            <a:ext cx="54726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5 июня (2016)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очистки водоёмов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296" y="1052736"/>
            <a:ext cx="8435168" cy="2308324"/>
          </a:xfrm>
          <a:prstGeom prst="rect">
            <a:avLst/>
          </a:prstGeom>
          <a:solidFill>
            <a:srgbClr val="FFCC00">
              <a:alpha val="77000"/>
            </a:srgbClr>
          </a:solidFill>
          <a:ln w="190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00"/>
                </a:solidFill>
              </a:rPr>
              <a:t>Главное событие этого дня – масштабный субботник. Он с 1995 года проводится во многих странах мира под эгидой PADI – профессиональной Ассоциации дайвинг-инструкторов (англ. </a:t>
            </a:r>
            <a:r>
              <a:rPr lang="ru-RU" sz="1600" dirty="0" err="1">
                <a:solidFill>
                  <a:srgbClr val="006600"/>
                </a:solidFill>
              </a:rPr>
              <a:t>Professional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Association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of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Diving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Instructors</a:t>
            </a:r>
            <a:r>
              <a:rPr lang="ru-RU" sz="1600" dirty="0">
                <a:solidFill>
                  <a:srgbClr val="006600"/>
                </a:solidFill>
              </a:rPr>
              <a:t>). Представительство PADI действует и в России. На территории России Международный день очистки водоёмов появился на восемь лет позже, чем во всём мире, – в 2003 году. Изменилась и дата его проведения. За границей мероприятие проходит в начале осени, а в России, где во многих регионах климатические условия более суровые, – в первое воскресенье июня. Это официальная дата, но иногда субботник может полностью захватывать первые выходные июня.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912" y="3501008"/>
            <a:ext cx="44561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15 июня 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ветра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2002"/>
          <a:stretch/>
        </p:blipFill>
        <p:spPr bwMode="auto">
          <a:xfrm>
            <a:off x="7596336" y="4610342"/>
            <a:ext cx="1490472" cy="162697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4293096"/>
            <a:ext cx="7416824" cy="2462213"/>
          </a:xfrm>
          <a:prstGeom prst="rect">
            <a:avLst/>
          </a:prstGeom>
          <a:solidFill>
            <a:srgbClr val="FFCC00">
              <a:alpha val="77000"/>
            </a:srgbClr>
          </a:solidFill>
          <a:ln w="190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00"/>
                </a:solidFill>
              </a:rPr>
              <a:t>Основная задача праздника - </a:t>
            </a:r>
            <a:r>
              <a:rPr lang="ru-RU" sz="1400" dirty="0">
                <a:solidFill>
                  <a:srgbClr val="006600"/>
                </a:solidFill>
              </a:rPr>
              <a:t>знакомство с ветроэнергетикой широкой общественности. Людям на практике показывают, как рождается энергия ветра. </a:t>
            </a:r>
            <a:r>
              <a:rPr lang="ru-RU" sz="1400" dirty="0" smtClean="0">
                <a:solidFill>
                  <a:srgbClr val="006600"/>
                </a:solidFill>
              </a:rPr>
              <a:t>Во </a:t>
            </a:r>
            <a:r>
              <a:rPr lang="ru-RU" sz="1400" dirty="0">
                <a:solidFill>
                  <a:srgbClr val="006600"/>
                </a:solidFill>
              </a:rPr>
              <a:t>многих странах мира проводятся тысячи различных мероприятий, в рамках которых для населения устраиваются экскурсии на ветровые станции и встречи с экспертами, проходят лекции и семинары на тему «Ветер — альтернативный источник энергии». По мнению экспертов, развитие ветроэнергетики поможет решить большой ряд проблем не только энергетического, но и экономического, а также экологического характера. В частности, активная работа в этом направлении может привести к сокращению огромных сумм, которые ежегодно вкладываются в энергетику. В результате, не будет так остро стоять проблема ограниченности ресурсов ископаемого топлива, мир сможет преодолеть кризис глобального изменения климата.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8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0509"/>
            <a:ext cx="69127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20 июня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защиты слонов в зоопарке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296" y="1052736"/>
            <a:ext cx="8435168" cy="2462213"/>
          </a:xfrm>
          <a:prstGeom prst="rect">
            <a:avLst/>
          </a:prstGeom>
          <a:solidFill>
            <a:srgbClr val="FFCC00">
              <a:alpha val="93000"/>
            </a:srgbClr>
          </a:solidFill>
          <a:ln w="2222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Международный день, призванный обратить внимание мировой общественности на права слонов, содержащихся в зоопарках, и ставящий перед собой конечной целью освободить всех этих величественных животных из неволи. Слоны, крупнейшие сухопутные млекопитающие, созданы для открытых пространств. Эти высокоразвитые животные объединяются в большие семьи с тесными взаимоотношениями, общаясь друг с другом даже на расстоянии. В день они проходят по несколько километров, преодолевая пустыни, реки, леса и саванны. В неволе они оказываются лишены всего этого и, в конечном итоге, живут неполноценной жизнью — исключительно для того, чтобы люди имели удовольствие увидеть гигантов своими глазами. Кроме того, слоны нередко страдают от жестоких методов дрессировки, которые до сих пор применяются в некоторых регионах. В числе прочего используются, например, стальные крюки, которые должны заставить животное покориться человеку.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2"/>
          <a:stretch/>
        </p:blipFill>
        <p:spPr bwMode="auto">
          <a:xfrm>
            <a:off x="3995936" y="3664222"/>
            <a:ext cx="5005902" cy="303089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797152"/>
            <a:ext cx="3470080" cy="954107"/>
          </a:xfrm>
          <a:prstGeom prst="rect">
            <a:avLst/>
          </a:prstGeom>
          <a:solidFill>
            <a:srgbClr val="FF0000">
              <a:alpha val="14000"/>
            </a:srgbClr>
          </a:solidFill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</a:rPr>
              <a:t>Цирк </a:t>
            </a:r>
            <a:r>
              <a:rPr lang="ru-RU" sz="1400" b="1" dirty="0" err="1">
                <a:solidFill>
                  <a:srgbClr val="0000CC"/>
                </a:solidFill>
              </a:rPr>
              <a:t>Цирк</a:t>
            </a:r>
            <a:r>
              <a:rPr lang="ru-RU" sz="1400" b="1" dirty="0">
                <a:solidFill>
                  <a:srgbClr val="0000CC"/>
                </a:solidFill>
              </a:rPr>
              <a:t> «</a:t>
            </a:r>
            <a:r>
              <a:rPr lang="en-US" sz="1400" b="1" dirty="0">
                <a:solidFill>
                  <a:srgbClr val="0000CC"/>
                </a:solidFill>
              </a:rPr>
              <a:t>Ringling Bros</a:t>
            </a:r>
            <a:r>
              <a:rPr lang="en-US" sz="1400" b="1" dirty="0" smtClean="0">
                <a:solidFill>
                  <a:srgbClr val="0000CC"/>
                </a:solidFill>
              </a:rPr>
              <a:t>.»</a:t>
            </a:r>
            <a:r>
              <a:rPr lang="ru-RU" sz="1400" b="1" dirty="0" smtClean="0">
                <a:solidFill>
                  <a:srgbClr val="0000CC"/>
                </a:solidFill>
              </a:rPr>
              <a:t>. Дрессировка… </a:t>
            </a:r>
            <a:endParaRPr lang="ru-RU" sz="1400" b="1" dirty="0">
              <a:solidFill>
                <a:srgbClr val="0000CC"/>
              </a:solidFill>
            </a:endParaRPr>
          </a:p>
          <a:p>
            <a:pPr algn="ctr"/>
            <a:r>
              <a:rPr lang="en-US" sz="1400" dirty="0" smtClean="0"/>
              <a:t>veganstvo.info/90-vsya-pravda-o-cirke-s-zhivotnymi-25-foto.html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572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0509"/>
            <a:ext cx="60486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23 июля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китов и дельфинов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296" y="1052736"/>
            <a:ext cx="8435168" cy="3108543"/>
          </a:xfrm>
          <a:prstGeom prst="rect">
            <a:avLst/>
          </a:prstGeom>
          <a:solidFill>
            <a:srgbClr val="FFCC00">
              <a:alpha val="87000"/>
            </a:srgbClr>
          </a:solidFill>
          <a:ln w="190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00"/>
                </a:solidFill>
              </a:rPr>
              <a:t>Праздник</a:t>
            </a:r>
            <a:r>
              <a:rPr lang="ru-RU" sz="1400" dirty="0">
                <a:solidFill>
                  <a:srgbClr val="006600"/>
                </a:solidFill>
              </a:rPr>
              <a:t>, </a:t>
            </a:r>
            <a:r>
              <a:rPr lang="ru-RU" sz="1400" dirty="0" smtClean="0">
                <a:solidFill>
                  <a:srgbClr val="006600"/>
                </a:solidFill>
              </a:rPr>
              <a:t>учреждённый </a:t>
            </a:r>
            <a:r>
              <a:rPr lang="ru-RU" sz="1400" dirty="0">
                <a:solidFill>
                  <a:srgbClr val="006600"/>
                </a:solidFill>
              </a:rPr>
              <a:t>в 1986 году Международной китобойной комиссией (англ. </a:t>
            </a:r>
            <a:r>
              <a:rPr lang="ru-RU" sz="1400" dirty="0" err="1">
                <a:solidFill>
                  <a:srgbClr val="006600"/>
                </a:solidFill>
              </a:rPr>
              <a:t>International</a:t>
            </a:r>
            <a:r>
              <a:rPr lang="ru-RU" sz="1400" dirty="0">
                <a:solidFill>
                  <a:srgbClr val="006600"/>
                </a:solidFill>
              </a:rPr>
              <a:t> </a:t>
            </a:r>
            <a:r>
              <a:rPr lang="ru-RU" sz="1400" dirty="0" err="1">
                <a:solidFill>
                  <a:srgbClr val="006600"/>
                </a:solidFill>
              </a:rPr>
              <a:t>Whaling</a:t>
            </a:r>
            <a:r>
              <a:rPr lang="ru-RU" sz="1400" dirty="0">
                <a:solidFill>
                  <a:srgbClr val="006600"/>
                </a:solidFill>
              </a:rPr>
              <a:t> </a:t>
            </a:r>
            <a:r>
              <a:rPr lang="ru-RU" sz="1400" dirty="0" err="1">
                <a:solidFill>
                  <a:srgbClr val="006600"/>
                </a:solidFill>
              </a:rPr>
              <a:t>Commission</a:t>
            </a:r>
            <a:r>
              <a:rPr lang="ru-RU" sz="1400" dirty="0">
                <a:solidFill>
                  <a:srgbClr val="006600"/>
                </a:solidFill>
              </a:rPr>
              <a:t> — IWC). Его отмечают 23 </a:t>
            </a:r>
            <a:r>
              <a:rPr lang="ru-RU" sz="1400" dirty="0" smtClean="0">
                <a:solidFill>
                  <a:srgbClr val="006600"/>
                </a:solidFill>
              </a:rPr>
              <a:t>июля, </a:t>
            </a:r>
            <a:r>
              <a:rPr lang="ru-RU" sz="1400" dirty="0">
                <a:solidFill>
                  <a:srgbClr val="006600"/>
                </a:solidFill>
              </a:rPr>
              <a:t>поскольку в этот день в 1982 году IWC проголосовала за полный запрет коммерческой добычи китов начиная с сезона </a:t>
            </a:r>
            <a:r>
              <a:rPr lang="ru-RU" sz="1400" dirty="0" smtClean="0">
                <a:solidFill>
                  <a:srgbClr val="006600"/>
                </a:solidFill>
              </a:rPr>
              <a:t>1985/1986.</a:t>
            </a:r>
          </a:p>
          <a:p>
            <a:r>
              <a:rPr lang="ru-RU" sz="1400" dirty="0">
                <a:solidFill>
                  <a:srgbClr val="006600"/>
                </a:solidFill>
              </a:rPr>
              <a:t>Запрет действует и поныне и означает, что </a:t>
            </a:r>
            <a:r>
              <a:rPr lang="ru-RU" sz="1400" b="1" i="1" dirty="0">
                <a:solidFill>
                  <a:srgbClr val="006600"/>
                </a:solidFill>
              </a:rPr>
              <a:t>во </a:t>
            </a:r>
            <a:r>
              <a:rPr lang="ru-RU" sz="1400" b="1" i="1" dirty="0" smtClean="0">
                <a:solidFill>
                  <a:srgbClr val="006600"/>
                </a:solidFill>
              </a:rPr>
              <a:t>всём </a:t>
            </a:r>
            <a:r>
              <a:rPr lang="ru-RU" sz="1400" b="1" i="1" dirty="0">
                <a:solidFill>
                  <a:srgbClr val="006600"/>
                </a:solidFill>
              </a:rPr>
              <a:t>мире охота на китов, а также торговля китовым мясом запрещены</a:t>
            </a:r>
            <a:r>
              <a:rPr lang="ru-RU" sz="1400" dirty="0">
                <a:solidFill>
                  <a:srgbClr val="006600"/>
                </a:solidFill>
              </a:rPr>
              <a:t>. Однако, китовый промысел - не единственная угроза для данных животных. </a:t>
            </a:r>
            <a:r>
              <a:rPr lang="ru-RU" sz="1400" dirty="0" smtClean="0">
                <a:solidFill>
                  <a:srgbClr val="006600"/>
                </a:solidFill>
              </a:rPr>
              <a:t>Другой фактор </a:t>
            </a:r>
            <a:r>
              <a:rPr lang="ru-RU" sz="1400" dirty="0">
                <a:solidFill>
                  <a:srgbClr val="006600"/>
                </a:solidFill>
              </a:rPr>
              <a:t>исчезновения китов, дельфинов и других морских млекопитающих - это их </a:t>
            </a:r>
            <a:r>
              <a:rPr lang="ru-RU" sz="1400" b="1" i="1" dirty="0">
                <a:solidFill>
                  <a:srgbClr val="006600"/>
                </a:solidFill>
              </a:rPr>
              <a:t>отлов для дельфинариев, океанариумов и цирков</a:t>
            </a:r>
            <a:r>
              <a:rPr lang="ru-RU" sz="1400" dirty="0">
                <a:solidFill>
                  <a:srgbClr val="006600"/>
                </a:solidFill>
              </a:rPr>
              <a:t>. Поэтому, сегодняшний день считается </a:t>
            </a:r>
            <a:r>
              <a:rPr lang="ru-RU" sz="1400" dirty="0" smtClean="0">
                <a:solidFill>
                  <a:srgbClr val="006600"/>
                </a:solidFill>
              </a:rPr>
              <a:t>днём </a:t>
            </a:r>
            <a:r>
              <a:rPr lang="ru-RU" sz="1400" dirty="0">
                <a:solidFill>
                  <a:srgbClr val="006600"/>
                </a:solidFill>
              </a:rPr>
              <a:t>защиты не только китов, но и всех морских млекопитающих. Ежегодно в этот день различные природоохранные группы и организации проводят акции и демонстрации в защиту китов и других морских млекопитающих. Часто экологи объединяются и посвящают этот день защите одного уникального вида, которому грозит смертельная опасность или исчезновение.</a:t>
            </a:r>
          </a:p>
          <a:p>
            <a:r>
              <a:rPr lang="ru-RU" sz="1400" dirty="0" smtClean="0">
                <a:solidFill>
                  <a:srgbClr val="006600"/>
                </a:solidFill>
              </a:rPr>
              <a:t>В </a:t>
            </a:r>
            <a:r>
              <a:rPr lang="ru-RU" sz="1400" dirty="0">
                <a:solidFill>
                  <a:srgbClr val="006600"/>
                </a:solidFill>
              </a:rPr>
              <a:t>морях нашей страны обитает несколько десятков видов китов, дельфинов и тюленей. Многие из них находятся под угрозой исчезновения и занесены в Красную книгу Российской Федерации и Международного союза охраны природы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36" y="4234728"/>
            <a:ext cx="3744416" cy="24900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08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0509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29 июля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тигра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8496944" cy="2462213"/>
          </a:xfrm>
          <a:prstGeom prst="rect">
            <a:avLst/>
          </a:prstGeom>
          <a:solidFill>
            <a:srgbClr val="FFCC00">
              <a:alpha val="82000"/>
            </a:srgbClr>
          </a:solidFill>
          <a:ln w="2540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Праздник, установленный на Международном форуме по проблемам, связанным с сохранением тигра на Земле («Тигриный саммит»), в ноябре 2010 года в Санкт-Петербурге. Отмечается ежегодно. Инициаторами учреждения этой даты выступили 13 государств, участвовавшие в форуме, в которых тигры </a:t>
            </a:r>
            <a:r>
              <a:rPr lang="ru-RU" sz="1400" dirty="0" smtClean="0">
                <a:solidFill>
                  <a:srgbClr val="006600"/>
                </a:solidFill>
              </a:rPr>
              <a:t>ещё </a:t>
            </a:r>
            <a:r>
              <a:rPr lang="ru-RU" sz="1400" dirty="0">
                <a:solidFill>
                  <a:srgbClr val="006600"/>
                </a:solidFill>
              </a:rPr>
              <a:t>обитают. В ходе мероприятия также была разработана и принята программа восстановления тигриной популяции, рассчитанная на 2010-2022 годы, целью которой является увеличение количества тигров в 2 раза за обозначенный период. К сожалению, в дикой природе сохранилось всего не более 5 тысяч особей, и это число продолжает постоянно сокращаться. Так, за последнее столетие численность этих животных сократилась в 25 раз. И сегодня тигры находятся под угрозой исчезновения. В большинстве случаев они становятся жертвами браконьеров. И эта проблема не может не волновать природоохранные сообщества всего мира, в том числе и в нашей стране.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8" t="8285"/>
          <a:stretch/>
        </p:blipFill>
        <p:spPr bwMode="auto">
          <a:xfrm>
            <a:off x="4371312" y="3856463"/>
            <a:ext cx="2208552" cy="257287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56464"/>
            <a:ext cx="1905000" cy="25431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0509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8 августа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кошек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26761"/>
            <a:ext cx="7056784" cy="5539978"/>
          </a:xfrm>
          <a:prstGeom prst="rect">
            <a:avLst/>
          </a:prstGeom>
          <a:solidFill>
            <a:srgbClr val="FFCC00">
              <a:alpha val="79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Международным днём кошек с 2002 года признано 8 августа. Его инициатором стал Международный фонд </a:t>
            </a:r>
            <a:r>
              <a:rPr lang="ru-RU" sz="1400" dirty="0" err="1">
                <a:solidFill>
                  <a:srgbClr val="006600"/>
                </a:solidFill>
              </a:rPr>
              <a:t>Animal</a:t>
            </a:r>
            <a:r>
              <a:rPr lang="ru-RU" sz="1400" dirty="0">
                <a:solidFill>
                  <a:srgbClr val="006600"/>
                </a:solidFill>
              </a:rPr>
              <a:t> </a:t>
            </a:r>
            <a:r>
              <a:rPr lang="ru-RU" sz="1400" dirty="0" err="1" smtClean="0">
                <a:solidFill>
                  <a:srgbClr val="006600"/>
                </a:solidFill>
              </a:rPr>
              <a:t>Welfare</a:t>
            </a:r>
            <a:r>
              <a:rPr lang="ru-RU" sz="1400" dirty="0" smtClean="0">
                <a:solidFill>
                  <a:srgbClr val="006600"/>
                </a:solidFill>
              </a:rPr>
              <a:t>. </a:t>
            </a:r>
            <a:r>
              <a:rPr lang="ru-RU" sz="1400" dirty="0">
                <a:solidFill>
                  <a:srgbClr val="006600"/>
                </a:solidFill>
              </a:rPr>
              <a:t>В некоторых странах День кошки празднуется в другие дни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300" dirty="0">
                <a:solidFill>
                  <a:srgbClr val="006600"/>
                </a:solidFill>
              </a:rPr>
              <a:t>В разных государствах этот праздник владельцы кошек отмечают по-разному. Но более всего кошек чествуют во всей Европе в целом, и в Великобритании в частности. Это не удивительно, поскольку в Англии одна кошка спасает минимум 10 т зерна ежегодно, а несколько десятков животных официально охраняют от мышей реликвии в Британском музее. Когда наступает Всемирный праздник кошек, животных, состоящих на "службе у государства" всячески поощряют - в основном при помощи самых лучших кошачьих деликатесов. Кроме того, для них даже шьют специальную "форму" и обустраивают удобные домики</a:t>
            </a:r>
            <a:r>
              <a:rPr lang="ru-RU" sz="1300" dirty="0" smtClean="0">
                <a:solidFill>
                  <a:srgbClr val="006600"/>
                </a:solidFill>
              </a:rPr>
              <a:t>.</a:t>
            </a:r>
            <a:endParaRPr lang="ru-RU" sz="1300" dirty="0">
              <a:solidFill>
                <a:srgbClr val="006600"/>
              </a:solidFill>
            </a:endParaRPr>
          </a:p>
          <a:p>
            <a:r>
              <a:rPr lang="ru-RU" sz="1300" dirty="0">
                <a:solidFill>
                  <a:srgbClr val="006600"/>
                </a:solidFill>
              </a:rPr>
              <a:t>Дальше пошли в Австрии, где в честь Всемирного дня кошек была учреждена специальная премия: каждой кошке, которая охраняла склады от мышей на протяжении нескольких лет, полагается пожизненная пенсия. Она выдается молоком, бульоном и мясом</a:t>
            </a:r>
            <a:r>
              <a:rPr lang="ru-RU" sz="1300" dirty="0" smtClean="0">
                <a:solidFill>
                  <a:srgbClr val="006600"/>
                </a:solidFill>
              </a:rPr>
              <a:t>.</a:t>
            </a:r>
            <a:endParaRPr lang="ru-RU" sz="1300" dirty="0">
              <a:solidFill>
                <a:srgbClr val="006600"/>
              </a:solidFill>
            </a:endParaRPr>
          </a:p>
          <a:p>
            <a:r>
              <a:rPr lang="ru-RU" sz="1300" dirty="0">
                <a:solidFill>
                  <a:srgbClr val="006600"/>
                </a:solidFill>
              </a:rPr>
              <a:t>В Китае 1 марта как Всемирный день кошек отмечается не повсеместно, однако китайцы в честь этого дня решили взять этих животных под особую защиту на законодательном уровне. Ранее в Китае кошек часто употребляли в пищу, но теперь, согласно новому закону, всех, кто на это отважится ждет солидный штраф или даже заключение в тюрьму на 15 суток</a:t>
            </a:r>
            <a:r>
              <a:rPr lang="ru-RU" sz="1300" dirty="0" smtClean="0">
                <a:solidFill>
                  <a:srgbClr val="006600"/>
                </a:solidFill>
              </a:rPr>
              <a:t>.</a:t>
            </a:r>
            <a:endParaRPr lang="ru-RU" sz="1300" dirty="0">
              <a:solidFill>
                <a:srgbClr val="006600"/>
              </a:solidFill>
            </a:endParaRPr>
          </a:p>
          <a:p>
            <a:r>
              <a:rPr lang="ru-RU" sz="1300" dirty="0">
                <a:solidFill>
                  <a:srgbClr val="006600"/>
                </a:solidFill>
              </a:rPr>
              <a:t>Помимо этого, кошек в ходе их Всемирного праздника "поздравляют" при помощи создания для них всяческих благ. В разных странах открываются парки для выгуливания котов и специальные кошачьи магазины, шьются целые коллекции одежды для кошек (причем за это дело часто берутся самые известные мировые дизайнеры) и изготавливаются специальные игрушки и средства для их дрессировки, а также создаются кафе и "кошачьи" гостиницы, в которых можно на время поселить питомца с большим комфортом</a:t>
            </a:r>
            <a:r>
              <a:rPr lang="ru-RU" sz="1300" dirty="0" smtClean="0">
                <a:solidFill>
                  <a:srgbClr val="006600"/>
                </a:solidFill>
              </a:rPr>
              <a:t>.</a:t>
            </a:r>
            <a:endParaRPr lang="ru-RU" sz="1300" dirty="0">
              <a:solidFill>
                <a:srgbClr val="0066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58283"/>
            <a:ext cx="1783085" cy="17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395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75608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10 сентября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предотвращения самоубийств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556792"/>
            <a:ext cx="7272808" cy="4401205"/>
          </a:xfrm>
          <a:prstGeom prst="rect">
            <a:avLst/>
          </a:prstGeom>
          <a:solidFill>
            <a:srgbClr val="FFCC00">
              <a:alpha val="22000"/>
            </a:srgbClr>
          </a:solidFill>
          <a:ln w="57150">
            <a:solidFill>
              <a:srgbClr val="990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Суицид — это глобальная и трагическая проблема для мирового здравоохранения. По статистике, в результате самоубийств в мире умирает столько же людей, сколько в результате войн и насильственных убийств, вместе взятых. По распространенности случаев суицида лидируют развитые страны. Первенство принадлежит странам Восточной Европы. В Японии ежегодно кончают жизнь самоубийством примерно 30 тысяч человек. Наименьшие же показатели — в Латинской Америке и исламских странах. По Африке статистические данные практически отсутствуют. В России в последнее время, к сожалению, тоже участились случаи суицидов, особенно среди подростков, что наиболее страшно</a:t>
            </a:r>
            <a:r>
              <a:rPr lang="ru-RU" sz="1400" dirty="0" smtClean="0">
                <a:solidFill>
                  <a:srgbClr val="002060"/>
                </a:solidFill>
              </a:rPr>
              <a:t>...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Поэтому Международная ассоциация предотвращения самоубийств в сотрудничестве с ВОЗ призывают общественность и власти проводить в этот день мероприятия и акции по укреплению чувства ответственности за спасение жизни людей, которые могут быть потеряны в результате суицида. </a:t>
            </a:r>
            <a:r>
              <a:rPr lang="ru-RU" sz="1400" dirty="0" smtClean="0">
                <a:solidFill>
                  <a:srgbClr val="002060"/>
                </a:solidFill>
              </a:rPr>
              <a:t>Причём </a:t>
            </a:r>
            <a:r>
              <a:rPr lang="ru-RU" sz="1400" dirty="0">
                <a:solidFill>
                  <a:srgbClr val="002060"/>
                </a:solidFill>
              </a:rPr>
              <a:t>ВОЗ и другие </a:t>
            </a:r>
            <a:r>
              <a:rPr lang="ru-RU" sz="1400" dirty="0" smtClean="0">
                <a:solidFill>
                  <a:srgbClr val="002060"/>
                </a:solidFill>
              </a:rPr>
              <a:t>партнёры </a:t>
            </a:r>
            <a:r>
              <a:rPr lang="ru-RU" sz="1400" dirty="0">
                <a:solidFill>
                  <a:srgbClr val="002060"/>
                </a:solidFill>
              </a:rPr>
              <a:t>выступают не только за предотвращение самоубийств, но и в защиту надлежащего лечения и последующего ухода за людьми, предпринявшими попытку суицида, а также более взвешенного освещения самоубийств в СМИ. Необходимо на глобальном уровне повысить уровень информированности общественности о том, что самоубийства являются одной из основных предотвратимых причин преждевременной смерти.</a:t>
            </a:r>
          </a:p>
        </p:txBody>
      </p:sp>
    </p:spTree>
    <p:extLst>
      <p:ext uri="{BB962C8B-B14F-4D97-AF65-F5344CB8AC3E}">
        <p14:creationId xmlns:p14="http://schemas.microsoft.com/office/powerpoint/2010/main" val="33690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3600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11 сентября 2016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День озера Байкал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296" y="1052736"/>
            <a:ext cx="8435168" cy="2462213"/>
          </a:xfrm>
          <a:prstGeom prst="rect">
            <a:avLst/>
          </a:prstGeom>
          <a:solidFill>
            <a:srgbClr val="FFCC00">
              <a:alpha val="81000"/>
            </a:srgbClr>
          </a:solidFill>
          <a:ln w="3492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Байкал — самое глубокое озеро в мире. Его средняя глубина составляет около 730 метров. Наибольшая известная глубина Байкала — 1637 метров. </a:t>
            </a:r>
            <a:r>
              <a:rPr lang="ru-RU" sz="1400" dirty="0" smtClean="0">
                <a:solidFill>
                  <a:srgbClr val="006600"/>
                </a:solidFill>
              </a:rPr>
              <a:t>Учёные </a:t>
            </a:r>
            <a:r>
              <a:rPr lang="ru-RU" sz="1400" dirty="0">
                <a:solidFill>
                  <a:srgbClr val="006600"/>
                </a:solidFill>
              </a:rPr>
              <a:t>полагают, что возраст Байкала составляет </a:t>
            </a:r>
            <a:r>
              <a:rPr lang="ru-RU" sz="1400" dirty="0" smtClean="0">
                <a:solidFill>
                  <a:srgbClr val="006600"/>
                </a:solidFill>
              </a:rPr>
              <a:t>20-25 </a:t>
            </a:r>
            <a:r>
              <a:rPr lang="ru-RU" sz="1400" dirty="0">
                <a:solidFill>
                  <a:srgbClr val="006600"/>
                </a:solidFill>
              </a:rPr>
              <a:t>миллионов лет. Но свои нынешние очертания Байкал </a:t>
            </a:r>
            <a:r>
              <a:rPr lang="ru-RU" sz="1400" dirty="0" smtClean="0">
                <a:solidFill>
                  <a:srgbClr val="006600"/>
                </a:solidFill>
              </a:rPr>
              <a:t>приобрёл</a:t>
            </a:r>
            <a:r>
              <a:rPr lang="ru-RU" sz="1400" dirty="0">
                <a:solidFill>
                  <a:srgbClr val="006600"/>
                </a:solidFill>
              </a:rPr>
              <a:t>, очевидно, несколько миллионов лет назад в результате изменений сейсмического характера. Кстати, Байкал испытывает землетрясения — несколько сотен в год. Большинство из них могут быть зарегистрированы только сейсмографами высокой чувствительности. Байкальская вода вкусна и чиста, потому что озеро обладает мощными защитными механизмами самоочищения. Жители прибайкальских деревень и </a:t>
            </a:r>
            <a:r>
              <a:rPr lang="ru-RU" sz="1400" dirty="0" smtClean="0">
                <a:solidFill>
                  <a:srgbClr val="006600"/>
                </a:solidFill>
              </a:rPr>
              <a:t>посёлков </a:t>
            </a:r>
            <a:r>
              <a:rPr lang="ru-RU" sz="1400" dirty="0">
                <a:solidFill>
                  <a:srgbClr val="006600"/>
                </a:solidFill>
              </a:rPr>
              <a:t>нередко берут воду для бытовых нужд и приготовления пищи из Байкала. Байкальская вода содержит мало </a:t>
            </a:r>
            <a:r>
              <a:rPr lang="ru-RU" sz="1400" dirty="0" smtClean="0">
                <a:solidFill>
                  <a:srgbClr val="006600"/>
                </a:solidFill>
              </a:rPr>
              <a:t>растворённых </a:t>
            </a:r>
            <a:r>
              <a:rPr lang="ru-RU" sz="1400" dirty="0">
                <a:solidFill>
                  <a:srgbClr val="006600"/>
                </a:solidFill>
              </a:rPr>
              <a:t>и взвешенных веществ, поэтому </a:t>
            </a:r>
            <a:r>
              <a:rPr lang="ru-RU" sz="1400" dirty="0" smtClean="0">
                <a:solidFill>
                  <a:srgbClr val="006600"/>
                </a:solidFill>
              </a:rPr>
              <a:t>её </a:t>
            </a:r>
            <a:r>
              <a:rPr lang="ru-RU" sz="1400" dirty="0">
                <a:solidFill>
                  <a:srgbClr val="006600"/>
                </a:solidFill>
              </a:rPr>
              <a:t>прозрачность превосходит все </a:t>
            </a:r>
            <a:r>
              <a:rPr lang="ru-RU" sz="1400" dirty="0" smtClean="0">
                <a:solidFill>
                  <a:srgbClr val="006600"/>
                </a:solidFill>
              </a:rPr>
              <a:t>озёрные водоёмы </a:t>
            </a:r>
            <a:r>
              <a:rPr lang="ru-RU" sz="1400" dirty="0">
                <a:solidFill>
                  <a:srgbClr val="006600"/>
                </a:solidFill>
              </a:rPr>
              <a:t>мира и приближается к прозрачности вод океанов. В 1996 году Байкал был внесён в Список объектов Всемирного наследия ЮНЕСКО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3016"/>
            <a:ext cx="5662936" cy="318540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7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52517"/>
            <a:ext cx="44644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11 сентября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журавля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340768"/>
            <a:ext cx="7859104" cy="2462213"/>
          </a:xfrm>
          <a:prstGeom prst="rect">
            <a:avLst/>
          </a:prstGeom>
          <a:solidFill>
            <a:srgbClr val="FFCC00">
              <a:alpha val="79000"/>
            </a:srgbClr>
          </a:solidFill>
          <a:ln w="3810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Этот праздник </a:t>
            </a:r>
            <a:r>
              <a:rPr lang="ru-RU" sz="1400" dirty="0" smtClean="0">
                <a:solidFill>
                  <a:srgbClr val="006600"/>
                </a:solidFill>
              </a:rPr>
              <a:t>посвящён </a:t>
            </a:r>
            <a:r>
              <a:rPr lang="ru-RU" sz="1400" dirty="0">
                <a:solidFill>
                  <a:srgbClr val="006600"/>
                </a:solidFill>
              </a:rPr>
              <a:t>проблеме сохранения популяции журавлей в природе. На сегодняшний день эти птицы нуждаются в усиленной охране: во Всемирный день журавля разные экологические организации проводят мероприятия, тематикой которых становятся вопросы такой охраны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400" dirty="0">
                <a:solidFill>
                  <a:srgbClr val="006600"/>
                </a:solidFill>
              </a:rPr>
              <a:t>Первые предки этих красивых птиц появились </a:t>
            </a:r>
            <a:r>
              <a:rPr lang="ru-RU" sz="1400" dirty="0" smtClean="0">
                <a:solidFill>
                  <a:srgbClr val="006600"/>
                </a:solidFill>
              </a:rPr>
              <a:t>ещё </a:t>
            </a:r>
            <a:r>
              <a:rPr lang="ru-RU" sz="1400" dirty="0">
                <a:solidFill>
                  <a:srgbClr val="006600"/>
                </a:solidFill>
              </a:rPr>
              <a:t>во времена динозавров, около 40–60 миллионов лет назад. Исторической родиной журавлей считается Северная Америка, откуда они мигрировали сначала в Азию, а оттуда в Африку и Австралию. В настоящий момент популяция журавлей широко распространена во </a:t>
            </a:r>
            <a:r>
              <a:rPr lang="ru-RU" sz="1400" dirty="0" smtClean="0">
                <a:solidFill>
                  <a:srgbClr val="006600"/>
                </a:solidFill>
              </a:rPr>
              <a:t>всём </a:t>
            </a:r>
            <a:r>
              <a:rPr lang="ru-RU" sz="1400" dirty="0">
                <a:solidFill>
                  <a:srgbClr val="006600"/>
                </a:solidFill>
              </a:rPr>
              <a:t>мире, исключение составляют лишь Антарктида и Южная Америка. Главные места зимовок журавлей – Иран и запад Индии. Всего насчитывают около 15 видов журавлей, в России гнездятся семь из них. Некоторые виды журавлей занесены в Красную книгу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  <a:endParaRPr lang="ru-RU" sz="1400" dirty="0">
              <a:solidFill>
                <a:srgbClr val="00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4244" y="4725144"/>
            <a:ext cx="4982252" cy="126957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990000"/>
                </a:solidFill>
              </a:rPr>
              <a:t>Школа № 16 г. Сыктывкар: методическая разработка «Всемирный день журавля»: </a:t>
            </a:r>
            <a:r>
              <a:rPr lang="en-US" sz="1700" b="1" dirty="0" smtClean="0">
                <a:ln w="1270">
                  <a:noFill/>
                  <a:prstDash val="solid"/>
                </a:ln>
                <a:solidFill>
                  <a:srgbClr val="990000"/>
                </a:solidFill>
              </a:rPr>
              <a:t>syk16.ucoz.ru/</a:t>
            </a:r>
            <a:r>
              <a:rPr lang="en-US" sz="1700" b="1" dirty="0" err="1" smtClean="0">
                <a:ln w="1270">
                  <a:noFill/>
                  <a:prstDash val="solid"/>
                </a:ln>
                <a:solidFill>
                  <a:srgbClr val="990000"/>
                </a:solidFill>
              </a:rPr>
              <a:t>meroprijatija</a:t>
            </a:r>
            <a:r>
              <a:rPr lang="en-US" sz="1700" b="1" dirty="0" smtClean="0">
                <a:ln w="1270">
                  <a:noFill/>
                  <a:prstDash val="solid"/>
                </a:ln>
                <a:solidFill>
                  <a:srgbClr val="990000"/>
                </a:solidFill>
              </a:rPr>
              <a:t>/den_zhuravlja.pdf</a:t>
            </a:r>
            <a:endParaRPr lang="ru-RU" sz="1700" b="1" dirty="0" smtClean="0">
              <a:ln w="1270">
                <a:noFill/>
                <a:prstDash val="solid"/>
              </a:ln>
              <a:solidFill>
                <a:srgbClr val="99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5104" r="7619" b="10676"/>
          <a:stretch/>
        </p:blipFill>
        <p:spPr bwMode="auto">
          <a:xfrm>
            <a:off x="179512" y="4136971"/>
            <a:ext cx="3744416" cy="2187189"/>
          </a:xfrm>
          <a:prstGeom prst="rect">
            <a:avLst/>
          </a:prstGeom>
          <a:noFill/>
          <a:ln w="9525">
            <a:solidFill>
              <a:srgbClr val="A8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8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4032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11 декабря</a:t>
            </a: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гор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928" y="1700808"/>
            <a:ext cx="8557536" cy="2523768"/>
          </a:xfrm>
          <a:prstGeom prst="rect">
            <a:avLst/>
          </a:prstGeom>
          <a:solidFill>
            <a:srgbClr val="FFCC00">
              <a:alpha val="76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00"/>
                </a:solidFill>
              </a:rPr>
              <a:t>Горы, занимая почти 22 </a:t>
            </a:r>
            <a:r>
              <a:rPr lang="ru-RU" sz="1600" dirty="0" smtClean="0">
                <a:solidFill>
                  <a:srgbClr val="003300"/>
                </a:solidFill>
              </a:rPr>
              <a:t>% </a:t>
            </a:r>
            <a:r>
              <a:rPr lang="ru-RU" sz="1600" dirty="0">
                <a:solidFill>
                  <a:srgbClr val="003300"/>
                </a:solidFill>
              </a:rPr>
              <a:t>поверхности суши, играют важнейшую роль в продвижении нашего мира к устойчивому экономическому развитию. Они не только дают источник средств к существованию и благополучию почти для 915 миллионов людей или 13 процентов населения, проживающего в горных районах, но опосредовано благоприятно влияют на миллиарды проживающих у их подножья. </a:t>
            </a:r>
            <a:r>
              <a:rPr lang="ru-RU" sz="1300" i="1" dirty="0" smtClean="0">
                <a:solidFill>
                  <a:srgbClr val="003300"/>
                </a:solidFill>
              </a:rPr>
              <a:t>Каждый год для Международного дня гор определяется тема, в рамках которой и разрабатываются информационные материалы и проходят мероприятия. Так, в разные годы девизами Дня были слова: «Мир: ключ к устойчивому развитию горных районов», «Горный туризм: как заставить его работать для бедных», «Продовольственная безопасность в горах», «Управление рисками стихийных бедствий в горах», «Горные меньшинства и коренные народы», «Горы: Ключ к устойчивому будущему» и другие.</a:t>
            </a:r>
          </a:p>
          <a:p>
            <a:pPr algn="r"/>
            <a:r>
              <a:rPr lang="ru-RU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Официальная страница дня на сайте ООН: </a:t>
            </a:r>
            <a:r>
              <a:rPr lang="en-U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www.un.org/ru/events/mountainday</a:t>
            </a:r>
            <a:r>
              <a:rPr lang="en-US" sz="1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ru-RU" sz="1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824" y="4293096"/>
            <a:ext cx="4032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15 </a:t>
            </a:r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декабря</a:t>
            </a: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чая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209428" cy="223520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5084278"/>
            <a:ext cx="52565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00CC"/>
                </a:solidFill>
              </a:rPr>
              <a:t>О Международном дне чая и разных традициях: </a:t>
            </a:r>
            <a:r>
              <a:rPr lang="en-US" sz="1500" dirty="0" smtClean="0"/>
              <a:t>vseprazdnichki.ru/mezhdunarodnyj-den-chaya-15-dekabrya</a:t>
            </a:r>
            <a:endParaRPr lang="ru-RU" sz="1500" dirty="0" smtClean="0"/>
          </a:p>
          <a:p>
            <a:endParaRPr lang="ru-RU" sz="1500" dirty="0"/>
          </a:p>
          <a:p>
            <a:r>
              <a:rPr lang="ru-RU" sz="1500" b="1" dirty="0" smtClean="0">
                <a:solidFill>
                  <a:srgbClr val="0000CC"/>
                </a:solidFill>
              </a:rPr>
              <a:t>Чай в живописи: </a:t>
            </a:r>
            <a:r>
              <a:rPr lang="en-US" sz="1500" dirty="0" smtClean="0"/>
              <a:t>magiktea.com/</a:t>
            </a:r>
            <a:r>
              <a:rPr lang="en-US" sz="1500" dirty="0" err="1" smtClean="0"/>
              <a:t>tea_art</a:t>
            </a:r>
            <a:r>
              <a:rPr lang="en-US" sz="1500" dirty="0"/>
              <a:t>/?</a:t>
            </a:r>
            <a:r>
              <a:rPr lang="en-US" sz="1500" dirty="0" err="1" smtClean="0"/>
              <a:t>lang</a:t>
            </a:r>
            <a:r>
              <a:rPr lang="en-US" sz="1500" dirty="0" smtClean="0"/>
              <a:t>=ru</a:t>
            </a:r>
            <a:endParaRPr lang="ru-RU" sz="1500" dirty="0" smtClean="0"/>
          </a:p>
          <a:p>
            <a:r>
              <a:rPr lang="en-US" sz="1500" dirty="0" smtClean="0"/>
              <a:t>chaism.pro/chai-v-zhivopisi-vtoroi-poloviny-19-veka/</a:t>
            </a:r>
            <a:endParaRPr lang="ru-RU" sz="1500" dirty="0" smtClean="0"/>
          </a:p>
          <a:p>
            <a:r>
              <a:rPr lang="ru-RU" sz="1500" b="1" dirty="0" smtClean="0">
                <a:solidFill>
                  <a:srgbClr val="0000CC"/>
                </a:solidFill>
              </a:rPr>
              <a:t>Чай в изобразительном искусстве: </a:t>
            </a:r>
            <a:r>
              <a:rPr lang="en-US" sz="1500" dirty="0" smtClean="0"/>
              <a:t>chaism.pro/chai-v-</a:t>
            </a:r>
            <a:r>
              <a:rPr lang="en-US" sz="1500" dirty="0" err="1" smtClean="0"/>
              <a:t>izobrazitelnom</a:t>
            </a:r>
            <a:r>
              <a:rPr lang="en-US" sz="1500" dirty="0" smtClean="0"/>
              <a:t>-</a:t>
            </a:r>
            <a:r>
              <a:rPr lang="en-US" sz="1500" dirty="0" err="1" smtClean="0"/>
              <a:t>iskusstve</a:t>
            </a:r>
            <a:r>
              <a:rPr lang="en-US" sz="1500" dirty="0"/>
              <a:t>/</a:t>
            </a:r>
            <a:endParaRPr lang="ru-RU" sz="1500" dirty="0"/>
          </a:p>
        </p:txBody>
      </p:sp>
      <p:sp>
        <p:nvSpPr>
          <p:cNvPr id="5" name="TextBox 4"/>
          <p:cNvSpPr txBox="1"/>
          <p:nvPr/>
        </p:nvSpPr>
        <p:spPr>
          <a:xfrm rot="19524976">
            <a:off x="96478" y="5557033"/>
            <a:ext cx="1441729" cy="61555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rgbClr val="FF0000"/>
                </a:solidFill>
              </a:rPr>
              <a:t>Нет чайным пакетикам?!</a:t>
            </a:r>
            <a:endParaRPr lang="ru-RU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0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44644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</a:t>
            </a:r>
            <a:r>
              <a:rPr lang="en-US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7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 сентября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сока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7168" y="1556792"/>
            <a:ext cx="6490952" cy="5170646"/>
          </a:xfrm>
          <a:prstGeom prst="rect">
            <a:avLst/>
          </a:prstGeom>
          <a:solidFill>
            <a:srgbClr val="FFCC00">
              <a:alpha val="59000"/>
            </a:srgbClr>
          </a:solidFill>
          <a:ln w="2540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 Международный день </a:t>
            </a:r>
            <a:r>
              <a:rPr lang="ru-RU" sz="1500" dirty="0" smtClean="0">
                <a:solidFill>
                  <a:srgbClr val="006600"/>
                </a:solidFill>
              </a:rPr>
              <a:t>сока </a:t>
            </a:r>
            <a:r>
              <a:rPr lang="ru-RU" sz="1500" dirty="0">
                <a:solidFill>
                  <a:srgbClr val="006600"/>
                </a:solidFill>
              </a:rPr>
              <a:t>отмечают в разных странах мира. В каждой стране Международный день сока проходит в разное время года. Выбор сезона зависит от традиций и обычаев страны. В России – это третья суббота сентября.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Впервые </a:t>
            </a:r>
            <a:r>
              <a:rPr lang="ru-RU" sz="1500" dirty="0">
                <a:solidFill>
                  <a:srgbClr val="006600"/>
                </a:solidFill>
              </a:rPr>
              <a:t>Международный день сока был </a:t>
            </a:r>
            <a:r>
              <a:rPr lang="ru-RU" sz="1500" dirty="0" smtClean="0">
                <a:solidFill>
                  <a:srgbClr val="006600"/>
                </a:solidFill>
              </a:rPr>
              <a:t>провозглашён </a:t>
            </a:r>
            <a:r>
              <a:rPr lang="ru-RU" sz="1500" dirty="0">
                <a:solidFill>
                  <a:srgbClr val="006600"/>
                </a:solidFill>
              </a:rPr>
              <a:t>Международной ассоциацией производителей фруктовых соков (IFU) в 2010 году и был поддержан Турцией, Испанией, Польшей.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Праздник </a:t>
            </a:r>
            <a:r>
              <a:rPr lang="ru-RU" sz="1500" dirty="0">
                <a:solidFill>
                  <a:srgbClr val="006600"/>
                </a:solidFill>
              </a:rPr>
              <a:t>Дня сока в каждой стране проходит по-разному, но в разных странах мира их объединяет общий символ - экзотический плод, </a:t>
            </a:r>
            <a:r>
              <a:rPr lang="ru-RU" sz="1500" dirty="0" smtClean="0">
                <a:solidFill>
                  <a:srgbClr val="006600"/>
                </a:solidFill>
              </a:rPr>
              <a:t>разделённый </a:t>
            </a:r>
            <a:r>
              <a:rPr lang="ru-RU" sz="1500" dirty="0">
                <a:solidFill>
                  <a:srgbClr val="006600"/>
                </a:solidFill>
              </a:rPr>
              <a:t>на три равные части, которые иллюстрируют разнообразие всех соков мира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500" dirty="0">
                <a:solidFill>
                  <a:srgbClr val="006600"/>
                </a:solidFill>
              </a:rPr>
              <a:t>По мнению специалистов по правильному питанию, для современного человека соки являются одним из самых доступных способов получения витаминов, макро– и микроэлементов, органических веществ. И их необходимо включать в рацион питания каждого человека, особенно в осенне-зимний период, когда организм больше всего нуждается в витаминной поддержке. К тому же они легки в употреблении и быстро усваиваются. А Всемирная организация здравоохранения (ВОЗ) в «Глобальной стратегии в области рациона питания, физической активности и здоровья» рекомендует ежедневно съедать 400 г фруктов и овощей, из которых одна пятая часть может быть заменена стаканом сока.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12378" b="6170"/>
          <a:stretch/>
        </p:blipFill>
        <p:spPr bwMode="auto">
          <a:xfrm>
            <a:off x="179512" y="3573016"/>
            <a:ext cx="2131921" cy="2346962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44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51845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22 сентября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защиты слонов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7704856" cy="1477328"/>
          </a:xfrm>
          <a:prstGeom prst="rect">
            <a:avLst/>
          </a:prstGeom>
          <a:solidFill>
            <a:srgbClr val="FFCC00">
              <a:alpha val="64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Слоны – самые крупные из сухопутных млекопитающих на планете, относятся к семейству слоновых (</a:t>
            </a:r>
            <a:r>
              <a:rPr lang="ru-RU" sz="1500" dirty="0" err="1">
                <a:solidFill>
                  <a:srgbClr val="006600"/>
                </a:solidFill>
              </a:rPr>
              <a:t>Elephantidae</a:t>
            </a:r>
            <a:r>
              <a:rPr lang="ru-RU" sz="1500" dirty="0">
                <a:solidFill>
                  <a:srgbClr val="006600"/>
                </a:solidFill>
              </a:rPr>
              <a:t>), отряду хоботных (</a:t>
            </a:r>
            <a:r>
              <a:rPr lang="ru-RU" sz="1500" dirty="0" err="1">
                <a:solidFill>
                  <a:srgbClr val="006600"/>
                </a:solidFill>
              </a:rPr>
              <a:t>Proboscidea</a:t>
            </a:r>
            <a:r>
              <a:rPr lang="ru-RU" sz="1500" dirty="0">
                <a:solidFill>
                  <a:srgbClr val="006600"/>
                </a:solidFill>
              </a:rPr>
              <a:t>). Это умные, обладающие самосознанием и высокоорганизованные животные, единственные, дожившие до наших дней, представители древней группы хоботных, ранее населявшей большую часть суши. В настоящее время в природе слоны обитают в тропических лесах и саваннах Юго-Восточной Азии и Африки.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912" y="2708920"/>
            <a:ext cx="51845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вегетарианства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648214"/>
            <a:ext cx="8856984" cy="3093154"/>
          </a:xfrm>
          <a:prstGeom prst="rect">
            <a:avLst/>
          </a:prstGeom>
          <a:solidFill>
            <a:srgbClr val="FFCC00">
              <a:alpha val="64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Этот ежегодный праздник призван повысить информированность широкой общественности о преимуществах вегетарианского образа жизни, как со стороны здоровья и экологии, так и с этической точки зрения, а также направлен на продвижение различных аспектов вегетарианства. </a:t>
            </a:r>
            <a:r>
              <a:rPr lang="ru-RU" sz="1500" dirty="0" smtClean="0">
                <a:solidFill>
                  <a:srgbClr val="006600"/>
                </a:solidFill>
              </a:rPr>
              <a:t/>
            </a:r>
            <a:br>
              <a:rPr lang="ru-RU" sz="1500" dirty="0" smtClean="0">
                <a:solidFill>
                  <a:srgbClr val="006600"/>
                </a:solidFill>
              </a:rPr>
            </a:br>
            <a:r>
              <a:rPr lang="ru-RU" sz="1500" dirty="0">
                <a:solidFill>
                  <a:srgbClr val="006600"/>
                </a:solidFill>
              </a:rPr>
              <a:t>Считается, что вегетарианство зародилось в азиатских странах ещё в древние времена, и в его основе изначально лежат религиозные традиции буддизма и индуизма. В Европе вегетарианство появилось только в начале 19 века, и конкретно – в Англии, где широкому распространению данного «увлечения» способствовали буддистские учения, с которыми колонизаторы познакомились в Индии. Кстати, в Англии же было основано и первое одноименное общество (в 1847 году), и сегодня она является страной, где проживает наибольшее количество сторонников вегетарианской диеты (около 6 % от общего населения). Надо также отметить, что свою лепту в развитие данного учения внёс и экономический кризис в Европе, который привел тогда к подорожанию значительной части продуктов питания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  <a:endParaRPr lang="ru-RU" sz="15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43924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3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жилища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640960" cy="3447098"/>
          </a:xfrm>
          <a:prstGeom prst="rect">
            <a:avLst/>
          </a:prstGeom>
          <a:solidFill>
            <a:srgbClr val="FFCC00">
              <a:alpha val="86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Отмечается в первый понедельник октября. Проблемы жилья и условий проживания были подняты </a:t>
            </a:r>
            <a:r>
              <a:rPr lang="ru-RU" sz="1500" dirty="0" smtClean="0">
                <a:solidFill>
                  <a:srgbClr val="006600"/>
                </a:solidFill>
              </a:rPr>
              <a:t>ещё </a:t>
            </a:r>
            <a:r>
              <a:rPr lang="ru-RU" sz="1500" dirty="0">
                <a:solidFill>
                  <a:srgbClr val="006600"/>
                </a:solidFill>
              </a:rPr>
              <a:t>на первой конференции ООН по устойчивому развитию поселений в канадском Ванкувере в 1976 году. С тех пор мир значительно изменился, но проблемы нехватки жилья, бедности, загрязнения и заболеваний не теряют своей остроты, скорее наоборот.</a:t>
            </a:r>
          </a:p>
          <a:p>
            <a:r>
              <a:rPr lang="ru-RU" sz="1500" dirty="0">
                <a:solidFill>
                  <a:srgbClr val="006600"/>
                </a:solidFill>
              </a:rPr>
              <a:t>Также к этому Дню традиционно приурочено проведение специальной церемонии вручения «Всемирной премии </a:t>
            </a:r>
            <a:r>
              <a:rPr lang="ru-RU" sz="1500" dirty="0" err="1">
                <a:solidFill>
                  <a:srgbClr val="006600"/>
                </a:solidFill>
              </a:rPr>
              <a:t>Хабитат</a:t>
            </a:r>
            <a:r>
              <a:rPr lang="ru-RU" sz="1500" dirty="0">
                <a:solidFill>
                  <a:srgbClr val="006600"/>
                </a:solidFill>
              </a:rPr>
              <a:t>», которая присуждается по результатам конкурса за новаторские и практичные проекты, направленные на удовлетворение потребностей в жилье (одна за проект для северного, другая за проект для южного полушария).</a:t>
            </a:r>
          </a:p>
          <a:p>
            <a:r>
              <a:rPr lang="ru-RU" sz="1400" dirty="0">
                <a:solidFill>
                  <a:srgbClr val="006600"/>
                </a:solidFill>
              </a:rPr>
              <a:t>Всемирный день </a:t>
            </a:r>
            <a:r>
              <a:rPr lang="ru-RU" sz="1400" dirty="0" err="1">
                <a:solidFill>
                  <a:srgbClr val="006600"/>
                </a:solidFill>
              </a:rPr>
              <a:t>Хабитат</a:t>
            </a:r>
            <a:r>
              <a:rPr lang="ru-RU" sz="1400" dirty="0">
                <a:solidFill>
                  <a:srgbClr val="006600"/>
                </a:solidFill>
              </a:rPr>
              <a:t> отмечают те, кто, имея жильё, остался неравнодушен к этой проблеме, особенно по сложившейся ситуации в неразвитых странах, а также те, кого беспокоят условия проживания людей: загрязнение земли и воздуха, рост заболеваний в городах и многое другое. Ежегодно празднования посвящаются новой теме («</a:t>
            </a:r>
            <a:r>
              <a:rPr lang="ru-RU" sz="1400" dirty="0" smtClean="0">
                <a:solidFill>
                  <a:srgbClr val="006600"/>
                </a:solidFill>
              </a:rPr>
              <a:t>Жильё </a:t>
            </a:r>
            <a:r>
              <a:rPr lang="ru-RU" sz="1400" dirty="0">
                <a:solidFill>
                  <a:srgbClr val="006600"/>
                </a:solidFill>
              </a:rPr>
              <a:t>- мое право», «</a:t>
            </a:r>
            <a:r>
              <a:rPr lang="ru-RU" sz="1400" dirty="0" smtClean="0">
                <a:solidFill>
                  <a:srgbClr val="006600"/>
                </a:solidFill>
              </a:rPr>
              <a:t>Жильё, </a:t>
            </a:r>
            <a:r>
              <a:rPr lang="ru-RU" sz="1400" dirty="0">
                <a:solidFill>
                  <a:srgbClr val="006600"/>
                </a:solidFill>
              </a:rPr>
              <a:t>здравоохранение и семья», «</a:t>
            </a:r>
            <a:r>
              <a:rPr lang="ru-RU" sz="1400" dirty="0" smtClean="0">
                <a:solidFill>
                  <a:srgbClr val="006600"/>
                </a:solidFill>
              </a:rPr>
              <a:t>Жильё </a:t>
            </a:r>
            <a:r>
              <a:rPr lang="ru-RU" sz="1400" dirty="0">
                <a:solidFill>
                  <a:srgbClr val="006600"/>
                </a:solidFill>
              </a:rPr>
              <a:t>и устойчивое развитие», «Район, в котором мы </a:t>
            </a:r>
            <a:r>
              <a:rPr lang="ru-RU" sz="1400" dirty="0" smtClean="0">
                <a:solidFill>
                  <a:srgbClr val="006600"/>
                </a:solidFill>
              </a:rPr>
              <a:t>живём</a:t>
            </a:r>
            <a:r>
              <a:rPr lang="ru-RU" sz="1400" dirty="0">
                <a:solidFill>
                  <a:srgbClr val="006600"/>
                </a:solidFill>
              </a:rPr>
              <a:t>», «Города будущего», «Города для всех», «Участие женщин в управлении городами», «Города — двигатели сельского развития», «Города — магниты надежды», «Города и изменение климата», «Голоса из трущоб</a:t>
            </a:r>
            <a:r>
              <a:rPr lang="ru-RU" sz="1400" dirty="0" smtClean="0">
                <a:solidFill>
                  <a:srgbClr val="006600"/>
                </a:solidFill>
              </a:rPr>
              <a:t>»).</a:t>
            </a:r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714718"/>
            <a:ext cx="2880319" cy="21009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91" y="4581128"/>
            <a:ext cx="1622961" cy="2162076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1680370" cy="2162076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57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64807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10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психического здоровья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6752"/>
            <a:ext cx="8856984" cy="1938992"/>
          </a:xfrm>
          <a:prstGeom prst="rect">
            <a:avLst/>
          </a:prstGeom>
          <a:solidFill>
            <a:srgbClr val="FFCC00">
              <a:alpha val="64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6600"/>
                </a:solidFill>
              </a:rPr>
              <a:t>Отмечается </a:t>
            </a:r>
            <a:r>
              <a:rPr lang="ru-RU" sz="1500" dirty="0">
                <a:solidFill>
                  <a:srgbClr val="006600"/>
                </a:solidFill>
              </a:rPr>
              <a:t>в мире с 1992 года по инициативе Всемирной федерации психического здоровья (</a:t>
            </a:r>
            <a:r>
              <a:rPr lang="ru-RU" sz="1500" dirty="0" err="1">
                <a:solidFill>
                  <a:srgbClr val="006600"/>
                </a:solidFill>
              </a:rPr>
              <a:t>World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Federation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for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Mental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Health</a:t>
            </a:r>
            <a:r>
              <a:rPr lang="ru-RU" sz="1500" dirty="0">
                <a:solidFill>
                  <a:srgbClr val="006600"/>
                </a:solidFill>
              </a:rPr>
              <a:t>), с целью повышения информированности населения в отношении проблем психического здоровья и способов его укрепления, а также профилактики и лечения психических расстройств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endParaRPr lang="ru-RU" sz="1500" dirty="0" smtClean="0">
              <a:solidFill>
                <a:srgbClr val="006600"/>
              </a:solidFill>
            </a:endParaRPr>
          </a:p>
          <a:p>
            <a:r>
              <a:rPr lang="ru-RU" sz="1500" dirty="0" smtClean="0">
                <a:solidFill>
                  <a:srgbClr val="006600"/>
                </a:solidFill>
              </a:rPr>
              <a:t>Психическое </a:t>
            </a:r>
            <a:r>
              <a:rPr lang="ru-RU" sz="1500" dirty="0">
                <a:solidFill>
                  <a:srgbClr val="006600"/>
                </a:solidFill>
              </a:rPr>
              <a:t>здоровье является неотъемлемой частью и важнейшим компонентом здоровья. Это состояние благополучия, в котором человек реализует свои способности, может противостоять обычным жизненным стрессам, продуктивно работать и вносить вклад в развитие общества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  <a:endParaRPr lang="ru-RU" sz="1500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56384"/>
            <a:ext cx="2400093" cy="335699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645024"/>
            <a:ext cx="6048672" cy="2092881"/>
          </a:xfrm>
          <a:prstGeom prst="rect">
            <a:avLst/>
          </a:prstGeom>
          <a:solidFill>
            <a:srgbClr val="FFCC00">
              <a:alpha val="30000"/>
            </a:srgbClr>
          </a:solidFill>
          <a:ln w="412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6600"/>
                </a:solidFill>
              </a:rPr>
              <a:t>Целью проведения этого дня является повышение осведомленности населения всех стран о проблемах психического здоровья и мобилизация усилий специалистов медицинских, социальных, юридических, общественных организаций и служб в поддержку психического здоровья.</a:t>
            </a:r>
          </a:p>
          <a:p>
            <a:r>
              <a:rPr lang="ru-RU" sz="1300" dirty="0" smtClean="0">
                <a:solidFill>
                  <a:srgbClr val="006600"/>
                </a:solidFill>
              </a:rPr>
              <a:t>Ежегодно </a:t>
            </a:r>
            <a:r>
              <a:rPr lang="ru-RU" sz="1300" dirty="0">
                <a:solidFill>
                  <a:srgbClr val="006600"/>
                </a:solidFill>
              </a:rPr>
              <a:t>Всемирный день психического здоровья посвящается какой-либо определенной проблеме. Так, ведущими темами последних лет стали: «Нет здоровья без психического здоровья» (2010г.), «Важное действие: инвестирование в психическое здоровье» (2011г.), «Депрессия: глобальный кризис» (2012г.), «Психическое здоровье и пожилые люди» (2013г.), “Жизнь с шизофренией” (2014г.)</a:t>
            </a:r>
          </a:p>
        </p:txBody>
      </p:sp>
    </p:spTree>
    <p:extLst>
      <p:ext uri="{BB962C8B-B14F-4D97-AF65-F5344CB8AC3E}">
        <p14:creationId xmlns:p14="http://schemas.microsoft.com/office/powerpoint/2010/main" val="2422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7200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13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по уменьшению опасности бедствий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536" y="2060848"/>
            <a:ext cx="8496944" cy="3893374"/>
          </a:xfrm>
          <a:prstGeom prst="rect">
            <a:avLst/>
          </a:prstGeom>
          <a:solidFill>
            <a:srgbClr val="FFCC00">
              <a:alpha val="77000"/>
            </a:srgbClr>
          </a:solidFill>
          <a:ln w="317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Международная стратегия по уменьшению опасности бедствий преследует, прежде всего, цель доведения до сведения широкой общественности важности задачи предотвращения и проведения разъяснительной работы среди населения и общин, которые наиболее подвержены опасности стать жертвой стихийных, экологических и техногенных бедствий, относительно доступных средств по предотвращению перерастания опасностей в катастрофы. Число пострадавших от землетрясений, циклонов, наводнений и засух стремительно растет. По данным ООН, в 2004 году около 250 тысяч человек стали жертвами стихийных бедствий. Это в три раза больше аналогичного показателя 2003 года и почти в 10 раз больше, чем в 2002 году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endParaRPr lang="ru-RU" sz="1400" dirty="0" smtClean="0">
              <a:solidFill>
                <a:srgbClr val="006600"/>
              </a:solidFill>
            </a:endParaRPr>
          </a:p>
          <a:p>
            <a:r>
              <a:rPr lang="ru-RU" sz="1400" dirty="0" smtClean="0">
                <a:solidFill>
                  <a:srgbClr val="006600"/>
                </a:solidFill>
              </a:rPr>
              <a:t>Ежегодно </a:t>
            </a:r>
            <a:r>
              <a:rPr lang="ru-RU" sz="1400" dirty="0">
                <a:solidFill>
                  <a:srgbClr val="006600"/>
                </a:solidFill>
              </a:rPr>
              <a:t>ООН определяет тематику данного Международного дня. Так, в разные годы его темами были: «Уменьшение опасности для устойчивого развития горных районов», «Усвоение опыта борьбы с нынешними бедствиями для борьбы с будущими опасностями», «Деятельность по уменьшению опасности бедствий начинается со школы», «Безопасность больниц при стихийных бедствиях: снижение риска, защита больниц, спасение жизней», «Инвалиды — это самый большой неиспользованный резерв для тех, кто отвечает за подготовку к бедствиям во всем мире», «Стойкость во имя жизни» и другие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  <a:endParaRPr lang="ru-RU" sz="15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41044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14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яйца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273984"/>
            <a:ext cx="5184576" cy="1938992"/>
          </a:xfrm>
          <a:prstGeom prst="rect">
            <a:avLst/>
          </a:prstGeom>
          <a:solidFill>
            <a:srgbClr val="FFCC00">
              <a:alpha val="41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6600"/>
                </a:solidFill>
              </a:rPr>
              <a:t>Неофициальный </a:t>
            </a:r>
            <a:r>
              <a:rPr lang="ru-RU" sz="1500" dirty="0">
                <a:solidFill>
                  <a:srgbClr val="006600"/>
                </a:solidFill>
              </a:rPr>
              <a:t>праздник всех любителей кулинарных блюд, одним из основных ингредиентов которых является яйцо (омлеты, запеканки, глазуньи, сырники и т. д.). Отмечается во вторую пятницу октября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Яйца - самый </a:t>
            </a:r>
            <a:r>
              <a:rPr lang="ru-RU" sz="1500" dirty="0">
                <a:solidFill>
                  <a:srgbClr val="006600"/>
                </a:solidFill>
              </a:rPr>
              <a:t>универсальный продукт питания, они популярны в кулинарии всех стран и культур, во многом благодаря тому, что их употребление может быть самым разнообразным.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112"/>
            <a:ext cx="2232248" cy="2321537"/>
          </a:xfrm>
          <a:prstGeom prst="rect">
            <a:avLst/>
          </a:prstGeom>
          <a:noFill/>
          <a:ln w="222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59984"/>
            <a:ext cx="1168494" cy="1352992"/>
          </a:xfrm>
          <a:prstGeom prst="rect">
            <a:avLst/>
          </a:prstGeom>
          <a:noFill/>
          <a:ln w="12700">
            <a:solidFill>
              <a:srgbClr val="A8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332743"/>
            <a:ext cx="8856984" cy="340862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b="1" dirty="0" smtClean="0">
                <a:ln w="1270">
                  <a:noFill/>
                  <a:prstDash val="solid"/>
                </a:ln>
                <a:solidFill>
                  <a:srgbClr val="FF0000"/>
                </a:solidFill>
              </a:rPr>
              <a:t>Что бывает в этот день в других странах: </a:t>
            </a:r>
          </a:p>
          <a:p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- В </a:t>
            </a:r>
            <a:r>
              <a:rPr lang="ru-RU" sz="12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Австрии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вечерняя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телепередача показывает известных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поваров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, готовящих блюда из яиц, заодно объясняя зрителям их качества и свойства. О пользе данного продукта в СМИ заявляют также сельскохозяйственные работники и известные врачи. Вечером в Вене запускается яркий воздушный шар, изготовленный в виде яйца. Такая красочная картина невероятно радует жителей города и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туристов.</a:t>
            </a:r>
          </a:p>
          <a:p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- На </a:t>
            </a:r>
            <a:r>
              <a:rPr lang="ru-RU" sz="1200" b="1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Маврикии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празднование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комбинируется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вместе с кампанией по борьбе с бедностью. К примеру, однажды на Маврикии было создано два огромных омлета из десяти тысяч яиц. Сковорода составляла в диаметре целых четыре метра! Приготовленные омлеты были разделены на три тысячи частей и розданы бедным слоям населения. </a:t>
            </a:r>
            <a:endParaRPr lang="ru-RU" sz="1200" dirty="0" smtClean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  <a:p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- В </a:t>
            </a:r>
            <a:r>
              <a:rPr lang="ru-RU" sz="1200" b="1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Новой Зеландии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этот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день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объединяется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вместе с Международным праздником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повара.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Участвуют в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мероприятиях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повара всей страны. Доходы от состязания жертвуются различным больницам. </a:t>
            </a:r>
            <a:endParaRPr lang="ru-RU" sz="1200" dirty="0" smtClean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  <a:p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- В </a:t>
            </a:r>
            <a:r>
              <a:rPr lang="ru-RU" sz="1200" b="1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США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существует даже специальная Американская яичная палата. Ею была разработана маркетинговая кампания, в центре которой находится универсальное блюдо под названием «Святое яйцо» и самые разнообразные способы его приготовления. Всем местным и государственным организациям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предоставляются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материалы о данном мероприятии. Их публикуют в различных средствах массовой информации. </a:t>
            </a:r>
            <a:endParaRPr lang="ru-RU" sz="1200" dirty="0" smtClean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  <a:p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- В </a:t>
            </a:r>
            <a:r>
              <a:rPr lang="ru-RU" sz="1200" b="1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Венгрии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в этот день проходит всемирно известный фестиваль яиц в </a:t>
            </a:r>
            <a:r>
              <a:rPr lang="ru-RU" sz="1200" dirty="0" err="1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Сиофоке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на озере Балатон. Сюда ежегодно приезжают тысячи посетителей. </a:t>
            </a:r>
            <a:r>
              <a:rPr lang="ru-RU" sz="12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В 2006 </a:t>
            </a:r>
            <a:r>
              <a:rPr lang="ru-RU" sz="1200" dirty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году здесь приготовили самый крупный в мире гуляш из яиц. Данный фестиваль – основное культурное, туристическое и отраслевое событие, объединяющее танцы и музыку. </a:t>
            </a:r>
            <a:endParaRPr lang="ru-RU" sz="1200" dirty="0" smtClean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46805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15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мытья рук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428231" cy="201562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234765"/>
            <a:ext cx="5184576" cy="1246495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Детский фонд ООН официально объявил 15 октября Всемирным днем мытья рук (</a:t>
            </a:r>
            <a:r>
              <a:rPr lang="ru-RU" sz="1500" dirty="0" err="1">
                <a:solidFill>
                  <a:srgbClr val="006600"/>
                </a:solidFill>
              </a:rPr>
              <a:t>Global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Handwashing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Day</a:t>
            </a:r>
            <a:r>
              <a:rPr lang="ru-RU" sz="1500" dirty="0">
                <a:solidFill>
                  <a:srgbClr val="006600"/>
                </a:solidFill>
              </a:rPr>
              <a:t>), который впервые прошел в 2008 году в рамках провозглашенного Генеральной Ассамблеей ООН Года санитарии.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36912"/>
            <a:ext cx="8784976" cy="4105419"/>
          </a:xfrm>
          <a:prstGeom prst="rect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</a:t>
            </a:r>
            <a:r>
              <a:rPr lang="ru-RU" sz="1400" b="1" dirty="0" smtClean="0">
                <a:solidFill>
                  <a:srgbClr val="006600"/>
                </a:solidFill>
              </a:rPr>
              <a:t>80</a:t>
            </a:r>
            <a:r>
              <a:rPr lang="ru-RU" sz="1400" b="1" dirty="0">
                <a:solidFill>
                  <a:srgbClr val="006600"/>
                </a:solidFill>
              </a:rPr>
              <a:t>%</a:t>
            </a:r>
            <a:r>
              <a:rPr lang="ru-RU" sz="1400" dirty="0">
                <a:solidFill>
                  <a:srgbClr val="006600"/>
                </a:solidFill>
              </a:rPr>
              <a:t> всех инфекционных заболеваний передается через прикосновение.</a:t>
            </a:r>
          </a:p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Мытьё </a:t>
            </a:r>
            <a:r>
              <a:rPr lang="ru-RU" sz="1400" dirty="0">
                <a:solidFill>
                  <a:srgbClr val="006600"/>
                </a:solidFill>
              </a:rPr>
              <a:t>рук </a:t>
            </a:r>
            <a:r>
              <a:rPr lang="ru-RU" sz="1400" b="1" dirty="0">
                <a:solidFill>
                  <a:srgbClr val="006600"/>
                </a:solidFill>
              </a:rPr>
              <a:t>с мылом </a:t>
            </a:r>
            <a:r>
              <a:rPr lang="ru-RU" sz="1400" dirty="0">
                <a:solidFill>
                  <a:srgbClr val="006600"/>
                </a:solidFill>
              </a:rPr>
              <a:t>может снизить заболеваемость острыми респираторными инфекциями на </a:t>
            </a:r>
            <a:r>
              <a:rPr lang="ru-RU" sz="1400" dirty="0" smtClean="0">
                <a:solidFill>
                  <a:srgbClr val="006600"/>
                </a:solidFill>
              </a:rPr>
              <a:t>- 23</a:t>
            </a:r>
            <a:r>
              <a:rPr lang="ru-RU" sz="1400" dirty="0">
                <a:solidFill>
                  <a:srgbClr val="006600"/>
                </a:solidFill>
              </a:rPr>
              <a:t>% и может быть критически важной мерой в борьбе с пандемическими вспышками респираторных инфекций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Чтобы </a:t>
            </a:r>
            <a:r>
              <a:rPr lang="ru-RU" sz="1400" b="1" dirty="0">
                <a:solidFill>
                  <a:srgbClr val="006600"/>
                </a:solidFill>
              </a:rPr>
              <a:t>хорошо вымыть руки</a:t>
            </a:r>
            <a:r>
              <a:rPr lang="ru-RU" sz="1400" dirty="0">
                <a:solidFill>
                  <a:srgbClr val="006600"/>
                </a:solidFill>
              </a:rPr>
              <a:t>, намыливать их нужно дважды. В первый раз смываются микробы с кожи, а при втором намыливании - из открывшихся пор.</a:t>
            </a:r>
          </a:p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Согласно </a:t>
            </a:r>
            <a:r>
              <a:rPr lang="ru-RU" sz="1400" dirty="0">
                <a:solidFill>
                  <a:srgbClr val="006600"/>
                </a:solidFill>
              </a:rPr>
              <a:t>данным изыскания, </a:t>
            </a:r>
            <a:r>
              <a:rPr lang="ru-RU" sz="1400" dirty="0" smtClean="0">
                <a:solidFill>
                  <a:srgbClr val="006600"/>
                </a:solidFill>
              </a:rPr>
              <a:t>проведённого </a:t>
            </a:r>
            <a:r>
              <a:rPr lang="ru-RU" sz="1400" dirty="0">
                <a:solidFill>
                  <a:srgbClr val="006600"/>
                </a:solidFill>
              </a:rPr>
              <a:t>в США в 2013 году, должным образом моют руки только </a:t>
            </a:r>
            <a:r>
              <a:rPr lang="ru-RU" sz="1400" b="1" dirty="0">
                <a:solidFill>
                  <a:srgbClr val="006600"/>
                </a:solidFill>
              </a:rPr>
              <a:t>5% </a:t>
            </a:r>
            <a:r>
              <a:rPr lang="ru-RU" sz="1400" dirty="0">
                <a:solidFill>
                  <a:srgbClr val="006600"/>
                </a:solidFill>
              </a:rPr>
              <a:t>людей.</a:t>
            </a:r>
          </a:p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</a:t>
            </a:r>
            <a:r>
              <a:rPr lang="ru-RU" sz="1400" b="1" dirty="0" smtClean="0">
                <a:solidFill>
                  <a:srgbClr val="006600"/>
                </a:solidFill>
              </a:rPr>
              <a:t>Трое </a:t>
            </a:r>
            <a:r>
              <a:rPr lang="ru-RU" sz="1400" b="1" dirty="0">
                <a:solidFill>
                  <a:srgbClr val="006600"/>
                </a:solidFill>
              </a:rPr>
              <a:t>из десяти </a:t>
            </a:r>
            <a:r>
              <a:rPr lang="ru-RU" sz="1400" dirty="0">
                <a:solidFill>
                  <a:srgbClr val="006600"/>
                </a:solidFill>
              </a:rPr>
              <a:t>человек не моют руки с мылом. На самом деле, один из десяти человек не моет руки в течение дня вообще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r>
              <a:rPr lang="ru-RU" sz="1400" dirty="0">
                <a:solidFill>
                  <a:srgbClr val="006600"/>
                </a:solidFill>
              </a:rPr>
              <a:t>- </a:t>
            </a:r>
            <a:r>
              <a:rPr lang="ru-RU" sz="1400" b="1" dirty="0">
                <a:solidFill>
                  <a:srgbClr val="006600"/>
                </a:solidFill>
              </a:rPr>
              <a:t>Половина</a:t>
            </a:r>
            <a:r>
              <a:rPr lang="ru-RU" sz="1400" dirty="0">
                <a:solidFill>
                  <a:srgbClr val="006600"/>
                </a:solidFill>
              </a:rPr>
              <a:t> мужчин и мальчиков не использует мыло при мытье рук. В то время, как большинство женщин это делает.</a:t>
            </a:r>
          </a:p>
          <a:p>
            <a:pPr>
              <a:lnSpc>
                <a:spcPts val="2100"/>
              </a:lnSpc>
            </a:pPr>
            <a:r>
              <a:rPr lang="ru-RU" sz="1400" dirty="0" smtClean="0">
                <a:solidFill>
                  <a:srgbClr val="006600"/>
                </a:solidFill>
              </a:rPr>
              <a:t>- Люди </a:t>
            </a:r>
            <a:r>
              <a:rPr lang="ru-RU" sz="1400" b="1" dirty="0">
                <a:solidFill>
                  <a:srgbClr val="006600"/>
                </a:solidFill>
              </a:rPr>
              <a:t>чаще всего </a:t>
            </a:r>
            <a:r>
              <a:rPr lang="ru-RU" sz="1400" dirty="0">
                <a:solidFill>
                  <a:srgbClr val="006600"/>
                </a:solidFill>
              </a:rPr>
              <a:t>моют руки утром и в течение дня, нежели ночью</a:t>
            </a:r>
            <a:r>
              <a:rPr lang="ru-RU" sz="1400" dirty="0" smtClean="0">
                <a:solidFill>
                  <a:srgbClr val="006600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r>
              <a:rPr lang="ru-RU" sz="1400" dirty="0">
                <a:solidFill>
                  <a:srgbClr val="006600"/>
                </a:solidFill>
              </a:rPr>
              <a:t>- </a:t>
            </a:r>
            <a:r>
              <a:rPr lang="ru-RU" sz="1400" dirty="0" smtClean="0">
                <a:solidFill>
                  <a:srgbClr val="006600"/>
                </a:solidFill>
              </a:rPr>
              <a:t>Мытьё </a:t>
            </a:r>
            <a:r>
              <a:rPr lang="ru-RU" sz="1400" dirty="0">
                <a:solidFill>
                  <a:srgbClr val="006600"/>
                </a:solidFill>
              </a:rPr>
              <a:t>рук с мылом </a:t>
            </a:r>
            <a:r>
              <a:rPr lang="ru-RU" sz="1400" b="1" dirty="0">
                <a:solidFill>
                  <a:srgbClr val="006600"/>
                </a:solidFill>
              </a:rPr>
              <a:t>не защищает </a:t>
            </a:r>
            <a:r>
              <a:rPr lang="ru-RU" sz="1400" dirty="0">
                <a:solidFill>
                  <a:srgbClr val="006600"/>
                </a:solidFill>
              </a:rPr>
              <a:t>от таких недугов, как ветрянка, корь, туберкулез и других, передающиеся воздушно-капельным </a:t>
            </a:r>
            <a:r>
              <a:rPr lang="ru-RU" sz="1400" dirty="0" smtClean="0">
                <a:solidFill>
                  <a:srgbClr val="006600"/>
                </a:solidFill>
              </a:rPr>
              <a:t>путём</a:t>
            </a:r>
            <a:r>
              <a:rPr lang="ru-RU" sz="1400" dirty="0">
                <a:solidFill>
                  <a:srgbClr val="00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55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59766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16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продовольствия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2088232" cy="241168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536" y="1916832"/>
            <a:ext cx="6160672" cy="4708981"/>
          </a:xfrm>
          <a:prstGeom prst="rect">
            <a:avLst/>
          </a:prstGeom>
          <a:solidFill>
            <a:srgbClr val="FFCC00">
              <a:alpha val="77000"/>
            </a:srgbClr>
          </a:solidFill>
          <a:ln w="317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6600"/>
                </a:solidFill>
              </a:rPr>
              <a:t>Цель: </a:t>
            </a:r>
            <a:r>
              <a:rPr lang="ru-RU" sz="1500" dirty="0" smtClean="0">
                <a:solidFill>
                  <a:srgbClr val="006600"/>
                </a:solidFill>
              </a:rPr>
              <a:t>повышение </a:t>
            </a:r>
            <a:r>
              <a:rPr lang="ru-RU" sz="1500" dirty="0">
                <a:solidFill>
                  <a:srgbClr val="006600"/>
                </a:solidFill>
              </a:rPr>
              <a:t>уровня </a:t>
            </a:r>
            <a:r>
              <a:rPr lang="ru-RU" sz="1500" dirty="0" smtClean="0">
                <a:solidFill>
                  <a:srgbClr val="006600"/>
                </a:solidFill>
              </a:rPr>
              <a:t>осведомлённости </a:t>
            </a:r>
            <a:r>
              <a:rPr lang="ru-RU" sz="1500" dirty="0">
                <a:solidFill>
                  <a:srgbClr val="006600"/>
                </a:solidFill>
              </a:rPr>
              <a:t>населения в отношении продовольственной проблемы, существующей в мире. А </a:t>
            </a:r>
            <a:r>
              <a:rPr lang="ru-RU" sz="1500" dirty="0" smtClean="0">
                <a:solidFill>
                  <a:srgbClr val="006600"/>
                </a:solidFill>
              </a:rPr>
              <a:t>ещё это </a:t>
            </a:r>
            <a:r>
              <a:rPr lang="ru-RU" sz="1500" dirty="0">
                <a:solidFill>
                  <a:srgbClr val="006600"/>
                </a:solidFill>
              </a:rPr>
              <a:t>повод задуматься над тем, что сделано, и что </a:t>
            </a:r>
            <a:r>
              <a:rPr lang="ru-RU" sz="1500" dirty="0" smtClean="0">
                <a:solidFill>
                  <a:srgbClr val="006600"/>
                </a:solidFill>
              </a:rPr>
              <a:t>ещё </a:t>
            </a:r>
            <a:r>
              <a:rPr lang="ru-RU" sz="1500" dirty="0">
                <a:solidFill>
                  <a:srgbClr val="006600"/>
                </a:solidFill>
              </a:rPr>
              <a:t>предстоит сделать для решения глобальной проблемы - избавления человечества от голода, недоедания и нищеты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endParaRPr lang="ru-RU" sz="1500" dirty="0" smtClean="0">
              <a:solidFill>
                <a:srgbClr val="006600"/>
              </a:solidFill>
            </a:endParaRPr>
          </a:p>
          <a:p>
            <a:r>
              <a:rPr lang="ru-RU" sz="1500" dirty="0" smtClean="0">
                <a:solidFill>
                  <a:srgbClr val="006600"/>
                </a:solidFill>
              </a:rPr>
              <a:t>Ежегодная тематика дня касается многих вопросов, связанных с экологией: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- </a:t>
            </a:r>
            <a:r>
              <a:rPr lang="ru-RU" sz="1500" dirty="0">
                <a:solidFill>
                  <a:srgbClr val="006600"/>
                </a:solidFill>
              </a:rPr>
              <a:t>«Вода: источник продовольственной безопасности</a:t>
            </a:r>
            <a:r>
              <a:rPr lang="ru-RU" sz="1500" dirty="0" smtClean="0">
                <a:solidFill>
                  <a:srgbClr val="006600"/>
                </a:solidFill>
              </a:rPr>
              <a:t>»;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- «</a:t>
            </a:r>
            <a:r>
              <a:rPr lang="ru-RU" sz="1500" dirty="0">
                <a:solidFill>
                  <a:srgbClr val="006600"/>
                </a:solidFill>
              </a:rPr>
              <a:t>Биоразнообразие для создания продовольственной обеспеченности</a:t>
            </a:r>
            <a:r>
              <a:rPr lang="ru-RU" sz="1500" dirty="0" smtClean="0">
                <a:solidFill>
                  <a:srgbClr val="006600"/>
                </a:solidFill>
              </a:rPr>
              <a:t>»;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- </a:t>
            </a:r>
            <a:r>
              <a:rPr lang="ru-RU" sz="1500" dirty="0">
                <a:solidFill>
                  <a:srgbClr val="006600"/>
                </a:solidFill>
              </a:rPr>
              <a:t>«Всемирная продовольственная безопасность: вызовы изменений климата и биоэнергия</a:t>
            </a:r>
            <a:r>
              <a:rPr lang="ru-RU" sz="1500" dirty="0" smtClean="0">
                <a:solidFill>
                  <a:srgbClr val="006600"/>
                </a:solidFill>
              </a:rPr>
              <a:t>» и др.</a:t>
            </a:r>
          </a:p>
          <a:p>
            <a:endParaRPr lang="ru-RU" sz="1500" dirty="0" smtClean="0">
              <a:solidFill>
                <a:srgbClr val="006600"/>
              </a:solidFill>
            </a:endParaRPr>
          </a:p>
          <a:p>
            <a:r>
              <a:rPr lang="ru-RU" sz="1500" dirty="0" smtClean="0">
                <a:solidFill>
                  <a:srgbClr val="006600"/>
                </a:solidFill>
              </a:rPr>
              <a:t>Праздник </a:t>
            </a:r>
            <a:r>
              <a:rPr lang="ru-RU" sz="1500" dirty="0">
                <a:solidFill>
                  <a:srgbClr val="006600"/>
                </a:solidFill>
              </a:rPr>
              <a:t>имеет также большое просветительское значение и помогает гражданам узнать о тяжелом положении с продовольствием в некоторых странах. В этот день различные миротворческие организации доставляют помощь в районы, пострадавшие в результате стихийных бедствий и природных катаклизмов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  <a:endParaRPr lang="ru-RU" sz="15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2517"/>
            <a:ext cx="63367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24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информации о развитии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984" y="1196752"/>
            <a:ext cx="8424936" cy="1708160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6600"/>
                </a:solidFill>
              </a:rPr>
              <a:t>Цель: </a:t>
            </a:r>
            <a:r>
              <a:rPr lang="ru-RU" sz="1500" dirty="0" smtClean="0">
                <a:solidFill>
                  <a:srgbClr val="006600"/>
                </a:solidFill>
              </a:rPr>
              <a:t>привлечение </a:t>
            </a:r>
            <a:r>
              <a:rPr lang="ru-RU" sz="1500" dirty="0">
                <a:solidFill>
                  <a:srgbClr val="006600"/>
                </a:solidFill>
              </a:rPr>
              <a:t>внимания мирового общественного мнения к проблемам развития и к необходимости укрепления международного сотрудничества для их решения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Развитие </a:t>
            </a:r>
            <a:r>
              <a:rPr lang="ru-RU" sz="1500" dirty="0">
                <a:solidFill>
                  <a:srgbClr val="006600"/>
                </a:solidFill>
              </a:rPr>
              <a:t>в обществе с низкой информационной культурой, лишенном коммуникаций и возможности получения знаний об окружающем мире, идет крайне медленно. Соответственно и члены такого общества не могут правильно и адекватно оценивать текущую ситуацию в мире, анализировать проблемы и искать способы их решения. </a:t>
            </a:r>
            <a:r>
              <a:rPr lang="ru-RU" sz="1500" dirty="0" smtClean="0">
                <a:solidFill>
                  <a:srgbClr val="006600"/>
                </a:solidFill>
              </a:rPr>
              <a:t>В этот день можно и нужно говорить об экологическом образовании в том числе.</a:t>
            </a:r>
            <a:endParaRPr lang="ru-RU" sz="1500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912" y="3068960"/>
            <a:ext cx="52561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27 октября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без бумаги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912" y="3861048"/>
            <a:ext cx="8424936" cy="2769989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6600"/>
                </a:solidFill>
              </a:rPr>
              <a:t>Чтобы изготовить 100 пачек листов формата А4, требуется около одного кубометра древесины. </a:t>
            </a:r>
            <a:r>
              <a:rPr lang="ru-RU" sz="1300" b="1" i="1" dirty="0" smtClean="0">
                <a:solidFill>
                  <a:srgbClr val="006600"/>
                </a:solidFill>
              </a:rPr>
              <a:t>Экономия </a:t>
            </a:r>
            <a:r>
              <a:rPr lang="ru-RU" sz="1300" b="1" i="1" dirty="0">
                <a:solidFill>
                  <a:srgbClr val="006600"/>
                </a:solidFill>
              </a:rPr>
              <a:t>или переработка тонны бумаги позволяет «спасти» 17 деревьев, 26000 литров воды, 3 кубических метра земли, 240 литров горючего и 4000 кВт/ч электричества. </a:t>
            </a:r>
            <a:endParaRPr lang="ru-RU" sz="1300" b="1" i="1" dirty="0" smtClean="0">
              <a:solidFill>
                <a:srgbClr val="006600"/>
              </a:solidFill>
            </a:endParaRPr>
          </a:p>
          <a:p>
            <a:endParaRPr lang="ru-RU" sz="1500" b="1" dirty="0" smtClean="0">
              <a:solidFill>
                <a:srgbClr val="006600"/>
              </a:solidFill>
            </a:endParaRPr>
          </a:p>
          <a:p>
            <a:r>
              <a:rPr lang="ru-RU" sz="1500" b="1" dirty="0" smtClean="0">
                <a:solidFill>
                  <a:srgbClr val="006600"/>
                </a:solidFill>
              </a:rPr>
              <a:t>Цель: </a:t>
            </a:r>
            <a:r>
              <a:rPr lang="ru-RU" sz="1500" dirty="0">
                <a:solidFill>
                  <a:srgbClr val="006600"/>
                </a:solidFill>
              </a:rPr>
              <a:t>показать на реальных примерах, как и с помощью каких технологий каждая организация может внести свой вклад в сохранение природных ресурсов. </a:t>
            </a:r>
            <a:r>
              <a:rPr lang="ru-RU" sz="1500" dirty="0" smtClean="0">
                <a:solidFill>
                  <a:srgbClr val="006600"/>
                </a:solidFill>
              </a:rPr>
              <a:t>Оказывается, подобная политика приносит </a:t>
            </a:r>
            <a:r>
              <a:rPr lang="ru-RU" sz="1500" dirty="0">
                <a:solidFill>
                  <a:srgbClr val="006600"/>
                </a:solidFill>
              </a:rPr>
              <a:t>пользу не только природе, но и бизнесу. </a:t>
            </a:r>
            <a:endParaRPr lang="ru-RU" sz="1500" b="1" i="1" dirty="0" smtClean="0">
              <a:solidFill>
                <a:srgbClr val="006600"/>
              </a:solidFill>
            </a:endParaRPr>
          </a:p>
          <a:p>
            <a:r>
              <a:rPr lang="ru-RU" sz="1500" dirty="0">
                <a:solidFill>
                  <a:srgbClr val="006600"/>
                </a:solidFill>
              </a:rPr>
              <a:t>В этот день ведущие компании из разных областей экономики объединяются для того, чтобы поделиться личным опытом сокращения нерационального расхода бумаги и провести собственные акции поддержки. </a:t>
            </a:r>
            <a:r>
              <a:rPr lang="ru-RU" sz="1500" dirty="0" smtClean="0">
                <a:solidFill>
                  <a:srgbClr val="006600"/>
                </a:solidFill>
              </a:rPr>
              <a:t>Использование </a:t>
            </a:r>
            <a:r>
              <a:rPr lang="ru-RU" sz="1500" dirty="0">
                <a:solidFill>
                  <a:srgbClr val="006600"/>
                </a:solidFill>
              </a:rPr>
              <a:t>технологий электронного документооборота, оптимизация бизнес-процессов в компаниях позволяют организациям постепенно сокращать расходы на печать, хранение и транспортировку бумаги.</a:t>
            </a:r>
          </a:p>
        </p:txBody>
      </p:sp>
    </p:spTree>
    <p:extLst>
      <p:ext uri="{BB962C8B-B14F-4D97-AF65-F5344CB8AC3E}">
        <p14:creationId xmlns:p14="http://schemas.microsoft.com/office/powerpoint/2010/main" val="205167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6984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9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 ноября </a:t>
            </a: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антиядерных акций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16832"/>
            <a:ext cx="8424936" cy="2169825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6600"/>
                </a:solidFill>
              </a:rPr>
              <a:t>В этот день в </a:t>
            </a:r>
            <a:r>
              <a:rPr lang="ru-RU" sz="1500" dirty="0">
                <a:solidFill>
                  <a:srgbClr val="006600"/>
                </a:solidFill>
              </a:rPr>
              <a:t>разных </a:t>
            </a:r>
            <a:r>
              <a:rPr lang="ru-RU" sz="1500" dirty="0" smtClean="0">
                <a:solidFill>
                  <a:srgbClr val="006600"/>
                </a:solidFill>
              </a:rPr>
              <a:t>городах проводятся </a:t>
            </a:r>
            <a:r>
              <a:rPr lang="ru-RU" sz="1500" dirty="0">
                <a:solidFill>
                  <a:srgbClr val="006600"/>
                </a:solidFill>
              </a:rPr>
              <a:t>пикеты, демонстрации и акции протеста против развития атомной энергетики и за повышение её безопасности. Также они организуют антиядерные лагеря около опасных объектов и устанавливают знаки, информирующие граждан об опасности, в местах с повышенным радиоактивным фоном. Жители России присоединились к антиядерным акциям одними из первых — ещё в 1990-х годах. Особенно острой тема для нашей страны стала в связи решением Министерства атомной энергии РФ ввозить для переработки, хранения и захоронения отработанное ядерное топливо из других стран, в результате чего объём радиоактивных материалов на территории России будет быстро расти.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272" y="4365104"/>
            <a:ext cx="50348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10 ноября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</a:t>
            </a:r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качества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315000"/>
            <a:ext cx="8424936" cy="1015663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6600"/>
                </a:solidFill>
              </a:rPr>
              <a:t>Цель: </a:t>
            </a:r>
            <a:r>
              <a:rPr lang="ru-RU" sz="1500" dirty="0" smtClean="0">
                <a:solidFill>
                  <a:srgbClr val="006600"/>
                </a:solidFill>
              </a:rPr>
              <a:t>повышение </a:t>
            </a:r>
            <a:r>
              <a:rPr lang="ru-RU" sz="1500" dirty="0">
                <a:solidFill>
                  <a:srgbClr val="006600"/>
                </a:solidFill>
              </a:rPr>
              <a:t>значения высокого качества продукции и услуг, а также активизация той деятельности, которая направлена на привлечение внимания к проблемам качества. </a:t>
            </a:r>
            <a:r>
              <a:rPr lang="ru-RU" sz="1500" dirty="0" smtClean="0">
                <a:solidFill>
                  <a:srgbClr val="006600"/>
                </a:solidFill>
              </a:rPr>
              <a:t>Речь идёт </a:t>
            </a:r>
            <a:r>
              <a:rPr lang="ru-RU" sz="1500" dirty="0">
                <a:solidFill>
                  <a:srgbClr val="006600"/>
                </a:solidFill>
              </a:rPr>
              <a:t>не только о безопасности товаров для человека и окружающей среды, но и о степени удовлетворённости запросов и ожиданий потребителей.</a:t>
            </a:r>
          </a:p>
        </p:txBody>
      </p:sp>
    </p:spTree>
    <p:extLst>
      <p:ext uri="{BB962C8B-B14F-4D97-AF65-F5344CB8AC3E}">
        <p14:creationId xmlns:p14="http://schemas.microsoft.com/office/powerpoint/2010/main" val="22695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112" y="116632"/>
            <a:ext cx="58326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21 февраля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родного языка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36" y="116632"/>
            <a:ext cx="1753836" cy="282718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32240" y="2996952"/>
            <a:ext cx="2232248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83E6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C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Скворцов Л.И. Экология слова, или Поговорим о культуре русской </a:t>
            </a:r>
            <a:r>
              <a:rPr lang="ru-RU" sz="14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речи. М., Просвещение, 2009.</a:t>
            </a:r>
            <a:endParaRPr lang="ru-RU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928" y="1052736"/>
            <a:ext cx="6541312" cy="1708160"/>
          </a:xfrm>
          <a:prstGeom prst="rect">
            <a:avLst/>
          </a:prstGeom>
          <a:solidFill>
            <a:srgbClr val="FFCC00">
              <a:alpha val="76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6600"/>
                </a:solidFill>
              </a:rPr>
              <a:t>В </a:t>
            </a:r>
            <a:r>
              <a:rPr lang="ru-RU" sz="1500" dirty="0">
                <a:solidFill>
                  <a:srgbClr val="006600"/>
                </a:solidFill>
              </a:rPr>
              <a:t>разные годы проведение Дня было посвящено темам: взаимосвязи между родным языком и многоязычием, особенно в образовании; системе Брайля и языку жестов; повышению </a:t>
            </a:r>
            <a:r>
              <a:rPr lang="ru-RU" sz="1500" dirty="0" smtClean="0">
                <a:solidFill>
                  <a:srgbClr val="006600"/>
                </a:solidFill>
              </a:rPr>
              <a:t>осведомлённости </a:t>
            </a:r>
            <a:r>
              <a:rPr lang="ru-RU" sz="1500" dirty="0">
                <a:solidFill>
                  <a:srgbClr val="006600"/>
                </a:solidFill>
              </a:rPr>
              <a:t>общественности в вопросах языковых и культурных традиций, основывающихся на взаимопонимании, терпимости и диалоге; охране нематериального наследия человечества и сохранению культурного разнообразия и другим.</a:t>
            </a:r>
            <a:endParaRPr lang="ru-RU" sz="15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943815"/>
            <a:ext cx="64277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27 февраля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полярного медведя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544" y="3879046"/>
            <a:ext cx="4236448" cy="2862322"/>
          </a:xfrm>
          <a:prstGeom prst="rect">
            <a:avLst/>
          </a:prstGeom>
          <a:solidFill>
            <a:srgbClr val="FFCC00">
              <a:alpha val="76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6600"/>
                </a:solidFill>
              </a:rPr>
              <a:t>Проблемы</a:t>
            </a:r>
            <a:r>
              <a:rPr lang="ru-RU" sz="1500" dirty="0" smtClean="0">
                <a:solidFill>
                  <a:srgbClr val="006600"/>
                </a:solidFill>
              </a:rPr>
              <a:t>: таяние </a:t>
            </a:r>
            <a:r>
              <a:rPr lang="ru-RU" sz="1500" dirty="0">
                <a:solidFill>
                  <a:srgbClr val="006600"/>
                </a:solidFill>
              </a:rPr>
              <a:t>полярных льдов, разработка нефтяных месторождений с последующим загрязнением окружающей </a:t>
            </a:r>
            <a:r>
              <a:rPr lang="ru-RU" sz="1500" dirty="0" smtClean="0">
                <a:solidFill>
                  <a:srgbClr val="006600"/>
                </a:solidFill>
              </a:rPr>
              <a:t>среды</a:t>
            </a:r>
            <a:r>
              <a:rPr lang="ru-RU" sz="1500" dirty="0">
                <a:solidFill>
                  <a:srgbClr val="006600"/>
                </a:solidFill>
              </a:rPr>
              <a:t>. Таяние льдов в Арктике, происходящее в результате глобального потепления, может привести к исчезновению двух третьих белых медведей к 2050 году. </a:t>
            </a:r>
            <a:r>
              <a:rPr lang="ru-RU" sz="1500" dirty="0" smtClean="0">
                <a:solidFill>
                  <a:srgbClr val="006600"/>
                </a:solidFill>
              </a:rPr>
              <a:t>Международный </a:t>
            </a:r>
            <a:r>
              <a:rPr lang="ru-RU" sz="1500" dirty="0">
                <a:solidFill>
                  <a:srgbClr val="006600"/>
                </a:solidFill>
              </a:rPr>
              <a:t>день полярного медведя </a:t>
            </a:r>
            <a:r>
              <a:rPr lang="ru-RU" sz="1500" dirty="0" smtClean="0">
                <a:solidFill>
                  <a:srgbClr val="006600"/>
                </a:solidFill>
              </a:rPr>
              <a:t>особенно актуален для стран, </a:t>
            </a:r>
            <a:r>
              <a:rPr lang="ru-RU" sz="1500" dirty="0">
                <a:solidFill>
                  <a:srgbClr val="006600"/>
                </a:solidFill>
              </a:rPr>
              <a:t>на территории которых обитают популяции белого медведя, — России, Норвегии, Канады, Гренландии и </a:t>
            </a:r>
            <a:r>
              <a:rPr lang="ru-RU" sz="1500" dirty="0" smtClean="0">
                <a:solidFill>
                  <a:srgbClr val="006600"/>
                </a:solidFill>
              </a:rPr>
              <a:t>США </a:t>
            </a:r>
            <a:r>
              <a:rPr lang="ru-RU" sz="1500" dirty="0">
                <a:solidFill>
                  <a:srgbClr val="006600"/>
                </a:solidFill>
              </a:rPr>
              <a:t>(Аляска).</a:t>
            </a:r>
            <a:endParaRPr lang="ru-RU" sz="15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1661"/>
          <a:stretch/>
        </p:blipFill>
        <p:spPr bwMode="auto">
          <a:xfrm>
            <a:off x="4572000" y="4077072"/>
            <a:ext cx="3216302" cy="25980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984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11 ноября </a:t>
            </a: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энергосбережения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032" y="1231592"/>
            <a:ext cx="5205112" cy="1477328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6600"/>
                </a:solidFill>
              </a:rPr>
              <a:t>Цель: </a:t>
            </a:r>
            <a:r>
              <a:rPr lang="ru-RU" sz="1500" dirty="0">
                <a:solidFill>
                  <a:srgbClr val="006600"/>
                </a:solidFill>
              </a:rPr>
              <a:t>привлечь внимание властей и общественности к рациональному использованию ресурсов и развитию возобновляемых источников энергии. Проблема энергосбережения намного глубже, чем может показаться на первый взгляд. Экономия энергии позволит снизить загрязнение окружающей среды.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387190" cy="300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284984"/>
            <a:ext cx="25922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12 ноября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Синичкин день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97" y="4077072"/>
            <a:ext cx="6120679" cy="2677656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</a:rPr>
              <a:t>В этот день жители разных </a:t>
            </a:r>
            <a:r>
              <a:rPr lang="ru-RU" sz="1400" dirty="0" smtClean="0">
                <a:solidFill>
                  <a:srgbClr val="006600"/>
                </a:solidFill>
              </a:rPr>
              <a:t>населённых </a:t>
            </a:r>
            <a:r>
              <a:rPr lang="ru-RU" sz="1400" dirty="0">
                <a:solidFill>
                  <a:srgbClr val="006600"/>
                </a:solidFill>
              </a:rPr>
              <a:t>пунктов страны готовятся к встрече «зимних гостей» – птиц, остающихся на зимовку в наших краях: синиц, щеглов, снегирей, соек, </a:t>
            </a:r>
            <a:r>
              <a:rPr lang="ru-RU" sz="1400" dirty="0" smtClean="0">
                <a:solidFill>
                  <a:srgbClr val="006600"/>
                </a:solidFill>
              </a:rPr>
              <a:t>чечёток</a:t>
            </a:r>
            <a:r>
              <a:rPr lang="ru-RU" sz="1400" dirty="0">
                <a:solidFill>
                  <a:srgbClr val="006600"/>
                </a:solidFill>
              </a:rPr>
              <a:t>, свиристелей. Люди заготавливают для них подкормку, в том числе и «</a:t>
            </a:r>
            <a:r>
              <a:rPr lang="ru-RU" sz="1400" dirty="0" err="1">
                <a:solidFill>
                  <a:srgbClr val="006600"/>
                </a:solidFill>
              </a:rPr>
              <a:t>синичкины</a:t>
            </a:r>
            <a:r>
              <a:rPr lang="ru-RU" sz="1400" dirty="0">
                <a:solidFill>
                  <a:srgbClr val="006600"/>
                </a:solidFill>
              </a:rPr>
              <a:t> лакомства»: </a:t>
            </a:r>
            <a:r>
              <a:rPr lang="ru-RU" sz="1400" dirty="0" smtClean="0">
                <a:solidFill>
                  <a:srgbClr val="006600"/>
                </a:solidFill>
              </a:rPr>
              <a:t>несолёное </a:t>
            </a:r>
            <a:r>
              <a:rPr lang="ru-RU" sz="1400" dirty="0">
                <a:solidFill>
                  <a:srgbClr val="006600"/>
                </a:solidFill>
              </a:rPr>
              <a:t>сало, нежареные семечки тыквы, подсолнечника или арахиса, – делают и развешивают кормушки. </a:t>
            </a:r>
            <a:r>
              <a:rPr lang="ru-RU" sz="1400" dirty="0" smtClean="0">
                <a:solidFill>
                  <a:srgbClr val="006600"/>
                </a:solidFill>
              </a:rPr>
              <a:t>История этого праздника </a:t>
            </a:r>
            <a:r>
              <a:rPr lang="ru-RU" sz="1400" dirty="0">
                <a:solidFill>
                  <a:srgbClr val="006600"/>
                </a:solidFill>
              </a:rPr>
              <a:t>уходит корнями в </a:t>
            </a:r>
            <a:r>
              <a:rPr lang="ru-RU" sz="1400" dirty="0" smtClean="0">
                <a:solidFill>
                  <a:srgbClr val="006600"/>
                </a:solidFill>
              </a:rPr>
              <a:t>далёкое </a:t>
            </a:r>
            <a:r>
              <a:rPr lang="ru-RU" sz="1400" dirty="0">
                <a:solidFill>
                  <a:srgbClr val="006600"/>
                </a:solidFill>
              </a:rPr>
              <a:t>прошлое. В народном календаре 12 ноября значится как день памяти православного святого Зиновия </a:t>
            </a:r>
            <a:r>
              <a:rPr lang="ru-RU" sz="1400" dirty="0" err="1">
                <a:solidFill>
                  <a:srgbClr val="006600"/>
                </a:solidFill>
              </a:rPr>
              <a:t>Синичника</a:t>
            </a:r>
            <a:r>
              <a:rPr lang="ru-RU" sz="1400" dirty="0">
                <a:solidFill>
                  <a:srgbClr val="006600"/>
                </a:solidFill>
              </a:rPr>
              <a:t>. По народным приметам, именно к этому времени синицы, предчувствуя скорые холода, перелетали из лесов ближе к человеческому жилью и ждали помощи от людей.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4736"/>
          <a:stretch/>
        </p:blipFill>
        <p:spPr bwMode="auto">
          <a:xfrm>
            <a:off x="6322110" y="4207606"/>
            <a:ext cx="2714386" cy="246175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7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8245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18 ноября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День рождения Деда Мороза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6264696" cy="1477328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Каков возраст зимнего волшебника — доподлинно неизвестно, но точно, что более 2000 лет. Дату рождения Деда Мороза придумали сами дети, поскольку именно 18 ноября на его вотчине — в Великом Устюге — в свои права вступает настоящая </a:t>
            </a:r>
            <a:r>
              <a:rPr lang="ru-RU" sz="1500" dirty="0" smtClean="0">
                <a:solidFill>
                  <a:srgbClr val="006600"/>
                </a:solidFill>
              </a:rPr>
              <a:t>зима </a:t>
            </a:r>
            <a:r>
              <a:rPr lang="ru-RU" sz="1500" dirty="0">
                <a:solidFill>
                  <a:srgbClr val="006600"/>
                </a:solidFill>
              </a:rPr>
              <a:t>и ударяют морозы. </a:t>
            </a:r>
            <a:r>
              <a:rPr lang="ru-RU" sz="1500" dirty="0" smtClean="0">
                <a:solidFill>
                  <a:srgbClr val="006600"/>
                </a:solidFill>
              </a:rPr>
              <a:t>В </a:t>
            </a:r>
            <a:r>
              <a:rPr lang="ru-RU" sz="1500" dirty="0">
                <a:solidFill>
                  <a:srgbClr val="006600"/>
                </a:solidFill>
              </a:rPr>
              <a:t>1999 году Великий Устюг был официально назван родиной российского Деда Мороза.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5224"/>
            <a:ext cx="2088232" cy="30977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140968"/>
            <a:ext cx="25202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24 ноября </a:t>
            </a: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День моржа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005064"/>
            <a:ext cx="5976664" cy="2631490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Празднование не случайно назначено на 24 ноября. В последние дни осени моржи покидают арктическое побережье Чукотского моря и отправляются на зимовку в Берингов пролив, становясь на время своего переселения особенно уязвимыми и нуждающимися в защите. Провозгласив этот праздник, защитники природы решили таким образом привлечь внимание общественности к проблемам тихоокеанских моржей, ведущим к сокращению численности морских млекопитающих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ru-RU" sz="1500" b="1" dirty="0" smtClean="0">
                <a:solidFill>
                  <a:srgbClr val="006600"/>
                </a:solidFill>
              </a:rPr>
              <a:t>Главные проблемы для моржей</a:t>
            </a:r>
            <a:r>
              <a:rPr lang="ru-RU" sz="1500" dirty="0" smtClean="0">
                <a:solidFill>
                  <a:srgbClr val="006600"/>
                </a:solidFill>
              </a:rPr>
              <a:t>: изменение климата и </a:t>
            </a:r>
            <a:r>
              <a:rPr lang="ru-RU" sz="1500" dirty="0">
                <a:solidFill>
                  <a:srgbClr val="006600"/>
                </a:solidFill>
              </a:rPr>
              <a:t>вторжение человека </a:t>
            </a:r>
            <a:r>
              <a:rPr lang="ru-RU" sz="1500" dirty="0" smtClean="0">
                <a:solidFill>
                  <a:srgbClr val="006600"/>
                </a:solidFill>
              </a:rPr>
              <a:t>(освоение богатых </a:t>
            </a:r>
            <a:r>
              <a:rPr lang="ru-RU" sz="1500" dirty="0">
                <a:solidFill>
                  <a:srgbClr val="006600"/>
                </a:solidFill>
              </a:rPr>
              <a:t>запасов углеводородов на шельфе Ледовитого </a:t>
            </a:r>
            <a:r>
              <a:rPr lang="ru-RU" sz="1500" dirty="0" smtClean="0">
                <a:solidFill>
                  <a:srgbClr val="006600"/>
                </a:solidFill>
              </a:rPr>
              <a:t>океана и </a:t>
            </a:r>
            <a:r>
              <a:rPr lang="ru-RU" sz="1500" dirty="0">
                <a:solidFill>
                  <a:srgbClr val="006600"/>
                </a:solidFill>
              </a:rPr>
              <a:t>развитие </a:t>
            </a:r>
            <a:r>
              <a:rPr lang="ru-RU" sz="1500" dirty="0" smtClean="0">
                <a:solidFill>
                  <a:srgbClr val="006600"/>
                </a:solidFill>
              </a:rPr>
              <a:t>навигации). </a:t>
            </a:r>
            <a:endParaRPr lang="ru-RU" sz="1500" dirty="0">
              <a:solidFill>
                <a:srgbClr val="0066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857500" cy="21431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56886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25 ноября </a:t>
            </a: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отказа от покупок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12" y="3935611"/>
            <a:ext cx="2800932" cy="2740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340768"/>
            <a:ext cx="8136904" cy="2400657"/>
          </a:xfrm>
          <a:prstGeom prst="rect">
            <a:avLst/>
          </a:prstGeom>
          <a:solidFill>
            <a:srgbClr val="FFCC00">
              <a:alpha val="76000"/>
            </a:srgbClr>
          </a:solidFill>
          <a:ln w="28575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Ежегодно в конце ноября люди во многих странах мира на сутки отказываются от любых покупок, напоминая себе о том, что чрезмерное потребление — опасная общественная тенденция. День отказа от покупок (</a:t>
            </a:r>
            <a:r>
              <a:rPr lang="ru-RU" sz="1500" dirty="0" err="1">
                <a:solidFill>
                  <a:srgbClr val="006600"/>
                </a:solidFill>
              </a:rPr>
              <a:t>Buy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Nothing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Day</a:t>
            </a:r>
            <a:r>
              <a:rPr lang="ru-RU" sz="1500" dirty="0">
                <a:solidFill>
                  <a:srgbClr val="006600"/>
                </a:solidFill>
              </a:rPr>
              <a:t>) в Северной Америке отмечают в первую пятницу после американского Дня благодарения (а в Европе на следующий день — в субботу), то есть в традиционное время начала рождественских распродаж по всему миру. В этот день магазины получают от 20 до 50% своей годовой выручки, а в массовых давках в самых крупных торговых центрах ежегодно гибнут люди. Не без доли сарказма эту пятницу ноября называют «</a:t>
            </a:r>
            <a:r>
              <a:rPr lang="ru-RU" sz="1500" dirty="0" smtClean="0">
                <a:solidFill>
                  <a:srgbClr val="006600"/>
                </a:solidFill>
              </a:rPr>
              <a:t>чёрной </a:t>
            </a:r>
            <a:r>
              <a:rPr lang="ru-RU" sz="1500" dirty="0">
                <a:solidFill>
                  <a:srgbClr val="006600"/>
                </a:solidFill>
              </a:rPr>
              <a:t>пятницей» (</a:t>
            </a:r>
            <a:r>
              <a:rPr lang="ru-RU" sz="1500" dirty="0" err="1">
                <a:solidFill>
                  <a:srgbClr val="006600"/>
                </a:solidFill>
              </a:rPr>
              <a:t>Black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Friday</a:t>
            </a:r>
            <a:r>
              <a:rPr lang="ru-RU" sz="1500" dirty="0">
                <a:solidFill>
                  <a:srgbClr val="006600"/>
                </a:solidFill>
              </a:rPr>
              <a:t>). Именно в этот день общественные активисты призывают максимально здраво относиться к своим покупкам и протестуют против общества потребления.</a:t>
            </a:r>
          </a:p>
        </p:txBody>
      </p:sp>
    </p:spTree>
    <p:extLst>
      <p:ext uri="{BB962C8B-B14F-4D97-AF65-F5344CB8AC3E}">
        <p14:creationId xmlns:p14="http://schemas.microsoft.com/office/powerpoint/2010/main" val="3086651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924944"/>
            <a:ext cx="201622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А ещё…</a:t>
            </a:r>
            <a:endParaRPr lang="ru-RU" sz="41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6624736" cy="63709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6 февраля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Битва Апельсинов в Италии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6 февраля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фестиваль фиалок во Франции (Тулуза)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13 февраля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фестиваль лимонов во Франции (французская Ривьера)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12 марта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посадки деревьев в Китае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21 марта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дерева в Италии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22 марта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Международный день Балтийского моря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5 апреля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посадки деревьев в Южной Корее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29 апреля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Праздник древонасаждения в США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23 мая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Фестиваль Розы в Болгарии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25 мая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</a:t>
            </a:r>
            <a:r>
              <a:rPr lang="ru-RU" sz="1700" dirty="0" err="1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нерпёнка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 на Байкале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26 мая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снежного барса на Алтае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Последняя суббота мая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Праздник Клубники в Германии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 июля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Международный день Днепра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8 октября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Утиный Фестиваль в Италии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21 октября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яблока в Англии</a:t>
            </a:r>
          </a:p>
          <a:p>
            <a:pPr>
              <a:lnSpc>
                <a:spcPct val="150000"/>
              </a:lnSpc>
            </a:pPr>
            <a:r>
              <a:rPr lang="ru-RU" sz="17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17 ноября </a:t>
            </a:r>
            <a:r>
              <a:rPr lang="ru-RU" sz="17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– день защиты чёрных котов в Италии</a:t>
            </a:r>
          </a:p>
        </p:txBody>
      </p:sp>
    </p:spTree>
    <p:extLst>
      <p:ext uri="{BB962C8B-B14F-4D97-AF65-F5344CB8AC3E}">
        <p14:creationId xmlns:p14="http://schemas.microsoft.com/office/powerpoint/2010/main" val="7693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115616" y="2224286"/>
            <a:ext cx="7200800" cy="162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5000" b="1" kern="0" dirty="0">
                <a:ln w="12700">
                  <a:solidFill>
                    <a:srgbClr val="FF990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32000">
                      <a:srgbClr val="FF7A00"/>
                    </a:gs>
                    <a:gs pos="87000">
                      <a:srgbClr val="FF0300"/>
                    </a:gs>
                    <a:gs pos="100000">
                      <a:srgbClr val="4D0808"/>
                    </a:gs>
                  </a:gsLst>
                  <a:lin ang="0" scaled="1"/>
                  <a:tileRect/>
                </a:gradFill>
                <a:latin typeface="Garamond" panose="02020404030301010803" pitchFamily="18" charset="0"/>
              </a:rPr>
              <a:t>Спасибо за внимание! </a:t>
            </a:r>
            <a:r>
              <a:rPr lang="ru-RU" sz="5000" b="1" kern="0" dirty="0">
                <a:ln w="12700">
                  <a:solidFill>
                    <a:srgbClr val="FF990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32000">
                      <a:srgbClr val="FF7A00"/>
                    </a:gs>
                    <a:gs pos="87000">
                      <a:srgbClr val="FF0300"/>
                    </a:gs>
                    <a:gs pos="100000">
                      <a:srgbClr val="4D0808"/>
                    </a:gs>
                  </a:gsLst>
                  <a:lin ang="0" scaled="1"/>
                  <a:tileRect/>
                </a:gradFill>
                <a:latin typeface="Garamond" panose="02020404030301010803" pitchFamily="18" charset="0"/>
                <a:sym typeface="Wingdings" panose="05000000000000000000" pitchFamily="2" charset="2"/>
              </a:rPr>
              <a:t> </a:t>
            </a:r>
            <a:endParaRPr lang="en-US" sz="5000" b="1" kern="0" dirty="0">
              <a:ln w="12700">
                <a:solidFill>
                  <a:srgbClr val="FF9900"/>
                </a:solidFill>
              </a:ln>
              <a:gradFill flip="none" rotWithShape="1">
                <a:gsLst>
                  <a:gs pos="0">
                    <a:srgbClr val="FFF200"/>
                  </a:gs>
                  <a:gs pos="32000">
                    <a:srgbClr val="FF7A00"/>
                  </a:gs>
                  <a:gs pos="87000">
                    <a:srgbClr val="FF0300"/>
                  </a:gs>
                  <a:gs pos="100000">
                    <a:srgbClr val="4D0808"/>
                  </a:gs>
                </a:gsLst>
                <a:lin ang="0" scaled="1"/>
                <a:tileRect/>
              </a:gradFill>
              <a:latin typeface="Garamond" panose="020204040303010108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733256"/>
            <a:ext cx="3717108" cy="92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9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Пишите: </a:t>
            </a:r>
            <a:r>
              <a:rPr lang="en-US" sz="19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orgmetod@gaidarovka.ru</a:t>
            </a:r>
            <a:endParaRPr lang="ru-RU" sz="1900" b="1" dirty="0" smtClean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900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Звоните: </a:t>
            </a:r>
            <a:r>
              <a:rPr lang="ru-RU" sz="1900" b="1" dirty="0" smtClean="0">
                <a:ln w="1270">
                  <a:noFill/>
                  <a:prstDash val="solid"/>
                </a:ln>
                <a:solidFill>
                  <a:srgbClr val="006600"/>
                </a:solidFill>
              </a:rPr>
              <a:t>8 (499) 255-84-58</a:t>
            </a:r>
            <a:endParaRPr lang="ru-RU" sz="1900" b="1" dirty="0">
              <a:ln w="1270">
                <a:noFill/>
                <a:prstDash val="solid"/>
              </a:ln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112" y="116632"/>
            <a:ext cx="80202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3 марта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дикой природы </a:t>
            </a:r>
            <a:r>
              <a:rPr lang="en-US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(World Wildlife Day</a:t>
            </a:r>
            <a:r>
              <a:rPr lang="en-US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) 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928" y="980728"/>
            <a:ext cx="8269504" cy="1246495"/>
          </a:xfrm>
          <a:prstGeom prst="rect">
            <a:avLst/>
          </a:prstGeom>
          <a:solidFill>
            <a:srgbClr val="FFCC00">
              <a:alpha val="82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Появление подобного праздника обусловлено пониманием необходимости сохранения биологического многообразия на планете. Забота о сохранении численности исчезающих видов фауны и флоры, о возможных последствиях их полного исчезновения для других видов подталкивает небезразличных людей </a:t>
            </a:r>
            <a:r>
              <a:rPr lang="ru-RU" sz="1500" dirty="0" smtClean="0">
                <a:solidFill>
                  <a:srgbClr val="006600"/>
                </a:solidFill>
              </a:rPr>
              <a:t>по </a:t>
            </a:r>
            <a:r>
              <a:rPr lang="ru-RU" sz="1500" dirty="0">
                <a:solidFill>
                  <a:srgbClr val="006600"/>
                </a:solidFill>
              </a:rPr>
              <a:t>всему миру объединять усилия ради спасения того, что во многом гибнет из-за вмешательства человека в мир природы. </a:t>
            </a:r>
            <a:endParaRPr lang="ru-RU" sz="15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852936"/>
            <a:ext cx="63367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15 марта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защиты бельков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38568"/>
            <a:ext cx="2592288" cy="38862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005064"/>
            <a:ext cx="5681752" cy="1954381"/>
          </a:xfrm>
          <a:prstGeom prst="rect">
            <a:avLst/>
          </a:prstGeom>
          <a:solidFill>
            <a:srgbClr val="FFCC00">
              <a:alpha val="78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6600"/>
                </a:solidFill>
              </a:rPr>
              <a:t>Бельки – </a:t>
            </a:r>
            <a:r>
              <a:rPr lang="ru-RU" sz="1500" b="1" dirty="0" smtClean="0">
                <a:solidFill>
                  <a:srgbClr val="006600"/>
                </a:solidFill>
              </a:rPr>
              <a:t>детёныши </a:t>
            </a:r>
            <a:r>
              <a:rPr lang="ru-RU" sz="1500" b="1" dirty="0">
                <a:solidFill>
                  <a:srgbClr val="006600"/>
                </a:solidFill>
              </a:rPr>
              <a:t>гренландского тюленя – являются объектом охоты уже многие десятилетия, прежде всего, из-за своего прекрасного меха. Именно спрос на этот мех, чаще всего продиктованный модными веяниями, а не насущной необходимостью, толкает человека на уничтожение этих зверьков в огромном количестве. </a:t>
            </a:r>
            <a:endParaRPr lang="ru-RU" sz="1500" b="1" dirty="0" smtClean="0">
              <a:solidFill>
                <a:srgbClr val="006600"/>
              </a:solidFill>
            </a:endParaRPr>
          </a:p>
          <a:p>
            <a:endParaRPr lang="ru-RU" sz="1600" dirty="0">
              <a:solidFill>
                <a:srgbClr val="006600"/>
              </a:solidFill>
            </a:endParaRPr>
          </a:p>
          <a:p>
            <a:pPr algn="r"/>
            <a:r>
              <a:rPr lang="ru-RU" sz="1500" b="1" dirty="0" smtClean="0">
                <a:solidFill>
                  <a:srgbClr val="002060"/>
                </a:solidFill>
              </a:rPr>
              <a:t>Подробнее: </a:t>
            </a:r>
            <a:r>
              <a:rPr lang="en-US" sz="1500" b="1" dirty="0" smtClean="0">
                <a:solidFill>
                  <a:srgbClr val="002060"/>
                </a:solidFill>
              </a:rPr>
              <a:t>seo-kds.livejournal.com/139728.html</a:t>
            </a:r>
            <a:endParaRPr lang="ru-RU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38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112" y="116632"/>
            <a:ext cx="3411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18 марта (2016)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сна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928" y="1052736"/>
            <a:ext cx="5893240" cy="4478149"/>
          </a:xfrm>
          <a:prstGeom prst="rect">
            <a:avLst/>
          </a:prstGeom>
          <a:solidFill>
            <a:srgbClr val="FFCC00">
              <a:alpha val="76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Впервые Всемирный день сна (</a:t>
            </a:r>
            <a:r>
              <a:rPr lang="ru-RU" sz="1500" dirty="0" err="1">
                <a:solidFill>
                  <a:srgbClr val="006600"/>
                </a:solidFill>
              </a:rPr>
              <a:t>World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Sleep</a:t>
            </a:r>
            <a:r>
              <a:rPr lang="ru-RU" sz="1500" dirty="0">
                <a:solidFill>
                  <a:srgbClr val="006600"/>
                </a:solidFill>
              </a:rPr>
              <a:t> </a:t>
            </a:r>
            <a:r>
              <a:rPr lang="ru-RU" sz="1500" dirty="0" err="1">
                <a:solidFill>
                  <a:srgbClr val="006600"/>
                </a:solidFill>
              </a:rPr>
              <a:t>Day</a:t>
            </a:r>
            <a:r>
              <a:rPr lang="ru-RU" sz="1500" dirty="0">
                <a:solidFill>
                  <a:srgbClr val="006600"/>
                </a:solidFill>
              </a:rPr>
              <a:t>) был </a:t>
            </a:r>
            <a:r>
              <a:rPr lang="ru-RU" sz="1500" dirty="0" smtClean="0">
                <a:solidFill>
                  <a:srgbClr val="006600"/>
                </a:solidFill>
              </a:rPr>
              <a:t>проведён </a:t>
            </a:r>
            <a:r>
              <a:rPr lang="ru-RU" sz="1500" dirty="0">
                <a:solidFill>
                  <a:srgbClr val="006600"/>
                </a:solidFill>
              </a:rPr>
              <a:t>14 марта 2008 года и с тех пор проводится ежегодно, </a:t>
            </a:r>
            <a:r>
              <a:rPr lang="ru-RU" sz="1500" b="1" dirty="0">
                <a:solidFill>
                  <a:srgbClr val="006600"/>
                </a:solidFill>
              </a:rPr>
              <a:t>в пятницу второй полной недели марта</a:t>
            </a:r>
            <a:r>
              <a:rPr lang="ru-RU" sz="1500" dirty="0">
                <a:solidFill>
                  <a:srgbClr val="006600"/>
                </a:solidFill>
              </a:rPr>
              <a:t>, в рамках проекта Всемирной организации здравоохранения (ВОЗ) по проблемам сна и здоровья. Каждый год мероприятия в рамках дня посвящены </a:t>
            </a:r>
            <a:r>
              <a:rPr lang="ru-RU" sz="1500" dirty="0" smtClean="0">
                <a:solidFill>
                  <a:srgbClr val="006600"/>
                </a:solidFill>
              </a:rPr>
              <a:t>определённой </a:t>
            </a:r>
            <a:r>
              <a:rPr lang="ru-RU" sz="1500" dirty="0">
                <a:solidFill>
                  <a:srgbClr val="006600"/>
                </a:solidFill>
              </a:rPr>
              <a:t>теме. </a:t>
            </a:r>
            <a:r>
              <a:rPr lang="ru-RU" sz="1500" b="1" dirty="0">
                <a:solidFill>
                  <a:srgbClr val="006600"/>
                </a:solidFill>
              </a:rPr>
              <a:t>Сон — особая форма существования организма, не менее сложная, чем дневное бодрствование</a:t>
            </a:r>
            <a:r>
              <a:rPr lang="ru-RU" sz="1500" dirty="0">
                <a:solidFill>
                  <a:srgbClr val="006600"/>
                </a:solidFill>
              </a:rPr>
              <a:t>. Во время правильно протекающего сна организм восстанавливает силы, потраченные на дневную активность, «приводит себя в порядок». Именно поэтому здоровый человек просыпается с ощущением свежести и прилива сил. Во Всемирный день сна активизируется социальная реклама, устраиваются конференции и симпозиумы, </a:t>
            </a:r>
            <a:r>
              <a:rPr lang="ru-RU" sz="1500" dirty="0" smtClean="0">
                <a:solidFill>
                  <a:srgbClr val="006600"/>
                </a:solidFill>
              </a:rPr>
              <a:t>посвящённые </a:t>
            </a:r>
            <a:r>
              <a:rPr lang="ru-RU" sz="1500" dirty="0">
                <a:solidFill>
                  <a:srgbClr val="006600"/>
                </a:solidFill>
              </a:rPr>
              <a:t>проблемам сна и влиянию расстройств, связанных с его нарушением, на здоровье человека и общество в целом. Сбалансированное питание, правильная организация режима дня, достаточное время для сна — необходимые условия для сохранения физического и психического здоровья на долгие годы.</a:t>
            </a:r>
            <a:endParaRPr lang="ru-RU" sz="15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9800"/>
          <a:stretch/>
        </p:blipFill>
        <p:spPr bwMode="auto">
          <a:xfrm>
            <a:off x="6372200" y="116632"/>
            <a:ext cx="2636896" cy="255019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928" y="6309320"/>
            <a:ext cx="6045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CC"/>
                </a:solidFill>
              </a:rPr>
              <a:t>Проблемы сна и что делать: </a:t>
            </a:r>
            <a:r>
              <a:rPr lang="en-US" sz="1600" dirty="0" smtClean="0">
                <a:solidFill>
                  <a:srgbClr val="0000CC"/>
                </a:solidFill>
              </a:rPr>
              <a:t>www.med2.ru/story.php?id=23953</a:t>
            </a:r>
            <a:endParaRPr lang="ru-RU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912" y="908720"/>
            <a:ext cx="4203864" cy="108856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19 марта (2016)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Час Земли</a:t>
            </a:r>
          </a:p>
          <a:p>
            <a:pPr>
              <a:lnSpc>
                <a:spcPct val="150000"/>
              </a:lnSpc>
            </a:pP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20 марта 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День Земли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744" y="3212976"/>
            <a:ext cx="4995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20 марта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Международный день без мяса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221088"/>
            <a:ext cx="7200800" cy="1823576"/>
          </a:xfrm>
          <a:prstGeom prst="rect">
            <a:avLst/>
          </a:prstGeom>
          <a:solidFill>
            <a:srgbClr val="FFCC00">
              <a:alpha val="69000"/>
            </a:srgbClr>
          </a:solidFill>
          <a:ln w="3175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b="1" dirty="0">
                <a:solidFill>
                  <a:srgbClr val="006600"/>
                </a:solidFill>
              </a:rPr>
              <a:t>Международный день без мяса (</a:t>
            </a:r>
            <a:r>
              <a:rPr lang="ru-RU" sz="1500" b="1" dirty="0" err="1">
                <a:solidFill>
                  <a:srgbClr val="006600"/>
                </a:solidFill>
              </a:rPr>
              <a:t>International</a:t>
            </a:r>
            <a:r>
              <a:rPr lang="ru-RU" sz="1500" b="1" dirty="0">
                <a:solidFill>
                  <a:srgbClr val="006600"/>
                </a:solidFill>
              </a:rPr>
              <a:t> </a:t>
            </a:r>
            <a:r>
              <a:rPr lang="ru-RU" sz="1500" b="1" dirty="0" err="1">
                <a:solidFill>
                  <a:srgbClr val="006600"/>
                </a:solidFill>
              </a:rPr>
              <a:t>Day</a:t>
            </a:r>
            <a:r>
              <a:rPr lang="ru-RU" sz="1500" b="1" dirty="0">
                <a:solidFill>
                  <a:srgbClr val="006600"/>
                </a:solidFill>
              </a:rPr>
              <a:t> </a:t>
            </a:r>
            <a:r>
              <a:rPr lang="ru-RU" sz="1500" b="1" dirty="0" err="1">
                <a:solidFill>
                  <a:srgbClr val="006600"/>
                </a:solidFill>
              </a:rPr>
              <a:t>Without</a:t>
            </a:r>
            <a:r>
              <a:rPr lang="ru-RU" sz="1500" b="1" dirty="0">
                <a:solidFill>
                  <a:srgbClr val="006600"/>
                </a:solidFill>
              </a:rPr>
              <a:t> </a:t>
            </a:r>
            <a:r>
              <a:rPr lang="ru-RU" sz="1500" b="1" dirty="0" err="1">
                <a:solidFill>
                  <a:srgbClr val="006600"/>
                </a:solidFill>
              </a:rPr>
              <a:t>Meat</a:t>
            </a:r>
            <a:r>
              <a:rPr lang="ru-RU" sz="1500" b="1" dirty="0">
                <a:solidFill>
                  <a:srgbClr val="006600"/>
                </a:solidFill>
              </a:rPr>
              <a:t>) многие страны отмечают с 1985 года. В этот </a:t>
            </a:r>
            <a:r>
              <a:rPr lang="ru-RU" sz="1500" b="1" dirty="0" smtClean="0">
                <a:solidFill>
                  <a:srgbClr val="006600"/>
                </a:solidFill>
              </a:rPr>
              <a:t>день </a:t>
            </a:r>
            <a:r>
              <a:rPr lang="ru-RU" sz="1500" b="1" dirty="0">
                <a:solidFill>
                  <a:srgbClr val="006600"/>
                </a:solidFill>
              </a:rPr>
              <a:t>магазины и рестораны отказываются от продажи мяса, а активисты пропагандируют вегетарианство, а также идеи сострадания животным и защиты окружающей среды.</a:t>
            </a:r>
            <a:endParaRPr lang="ru-RU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84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568" y="476672"/>
            <a:ext cx="52245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7</a:t>
            </a:r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 апреля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здоровья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296" y="1412776"/>
            <a:ext cx="8435168" cy="1815882"/>
          </a:xfrm>
          <a:prstGeom prst="rect">
            <a:avLst/>
          </a:prstGeom>
          <a:solidFill>
            <a:srgbClr val="FFCC00">
              <a:alpha val="64000"/>
            </a:srgbClr>
          </a:solidFill>
          <a:ln w="38100">
            <a:solidFill>
              <a:srgbClr val="A88000"/>
            </a:solidFill>
          </a:ln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6600"/>
                </a:solidFill>
              </a:rPr>
              <a:t>7 апреля (1948) - </a:t>
            </a:r>
            <a:r>
              <a:rPr lang="ru-RU" sz="1600" dirty="0">
                <a:solidFill>
                  <a:srgbClr val="006600"/>
                </a:solidFill>
              </a:rPr>
              <a:t>день создания </a:t>
            </a:r>
            <a:r>
              <a:rPr lang="ru-RU" sz="1600" dirty="0" smtClean="0">
                <a:solidFill>
                  <a:srgbClr val="006600"/>
                </a:solidFill>
              </a:rPr>
              <a:t>Всемирной </a:t>
            </a:r>
            <a:r>
              <a:rPr lang="ru-RU" sz="1600" dirty="0">
                <a:solidFill>
                  <a:srgbClr val="006600"/>
                </a:solidFill>
              </a:rPr>
              <a:t>организации здравоохранения (</a:t>
            </a:r>
            <a:r>
              <a:rPr lang="ru-RU" sz="1600" dirty="0" err="1">
                <a:solidFill>
                  <a:srgbClr val="006600"/>
                </a:solidFill>
              </a:rPr>
              <a:t>World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Health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  <a:r>
              <a:rPr lang="ru-RU" sz="1600" dirty="0" err="1">
                <a:solidFill>
                  <a:srgbClr val="006600"/>
                </a:solidFill>
              </a:rPr>
              <a:t>Organization</a:t>
            </a:r>
            <a:r>
              <a:rPr lang="ru-RU" sz="1600" dirty="0">
                <a:solidFill>
                  <a:srgbClr val="006600"/>
                </a:solidFill>
              </a:rPr>
              <a:t>, WHO). </a:t>
            </a:r>
            <a:r>
              <a:rPr lang="ru-RU" sz="1600" dirty="0" smtClean="0">
                <a:solidFill>
                  <a:srgbClr val="006600"/>
                </a:solidFill>
              </a:rPr>
              <a:t>Ежегодное </a:t>
            </a:r>
            <a:r>
              <a:rPr lang="ru-RU" sz="1600" dirty="0">
                <a:solidFill>
                  <a:srgbClr val="006600"/>
                </a:solidFill>
              </a:rPr>
              <a:t>проведение Дня здоровья вошло в традицию с 1950 года. Мероприятия Дня проводятся для того, чтобы люди могли понять, как много значит здоровье в их жизни. А здравоохранительные организации призваны решить вопрос, что им нужно сделать, чтобы здоровье людей во </a:t>
            </a:r>
            <a:r>
              <a:rPr lang="ru-RU" sz="1600" dirty="0" smtClean="0">
                <a:solidFill>
                  <a:srgbClr val="006600"/>
                </a:solidFill>
              </a:rPr>
              <a:t>всём </a:t>
            </a:r>
            <a:r>
              <a:rPr lang="ru-RU" sz="1600" dirty="0">
                <a:solidFill>
                  <a:srgbClr val="006600"/>
                </a:solidFill>
              </a:rPr>
              <a:t>мире стало лучше. Каждый год Всемирный день здоровья </a:t>
            </a:r>
            <a:r>
              <a:rPr lang="ru-RU" sz="1600" dirty="0" smtClean="0">
                <a:solidFill>
                  <a:srgbClr val="006600"/>
                </a:solidFill>
              </a:rPr>
              <a:t>посвящается какой-нибудь глобальной проблеме.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296" y="3501008"/>
            <a:ext cx="52245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19 апреля 2016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подснежника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112" y="4335808"/>
            <a:ext cx="5935080" cy="2462213"/>
          </a:xfrm>
          <a:prstGeom prst="rect">
            <a:avLst/>
          </a:prstGeom>
          <a:solidFill>
            <a:srgbClr val="FFCC00">
              <a:alpha val="64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00"/>
                </a:solidFill>
              </a:rPr>
              <a:t>Подснежник известен ещё </a:t>
            </a:r>
            <a:r>
              <a:rPr lang="ru-RU" sz="1400" dirty="0">
                <a:solidFill>
                  <a:srgbClr val="006600"/>
                </a:solidFill>
              </a:rPr>
              <a:t>с 1 тысячелетия, в средние века его почитали как символ непорочности, а повсеместно стали выращивать в 19 веке. Сегодня подснежники произрастают на многих территориях Земного шара, всего их насчитывается около 20 видов, но практически все они занесены в Красную книгу. Самый популярный вид — подснежник белоснежный, </a:t>
            </a:r>
            <a:r>
              <a:rPr lang="ru-RU" sz="1400" dirty="0" smtClean="0">
                <a:solidFill>
                  <a:srgbClr val="006600"/>
                </a:solidFill>
              </a:rPr>
              <a:t>ещё </a:t>
            </a:r>
            <a:r>
              <a:rPr lang="ru-RU" sz="1400" dirty="0">
                <a:solidFill>
                  <a:srgbClr val="006600"/>
                </a:solidFill>
              </a:rPr>
              <a:t>есть греческий, византийский, кавказский… Все они различаются по форме и расцветке и даже аромату, но все они очень любимы. В разных странах этот цветок называют по-разному. Англичане называют его снежной каплей или снежной </a:t>
            </a:r>
            <a:r>
              <a:rPr lang="ru-RU" sz="1400" dirty="0" smtClean="0">
                <a:solidFill>
                  <a:srgbClr val="006600"/>
                </a:solidFill>
              </a:rPr>
              <a:t>серёжкой</a:t>
            </a:r>
            <a:r>
              <a:rPr lang="ru-RU" sz="1400" dirty="0">
                <a:solidFill>
                  <a:srgbClr val="006600"/>
                </a:solidFill>
              </a:rPr>
              <a:t>; чехи — снежинкой; немцы — снежным колокольчиком, а мы — подснежником.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2574" r="3280"/>
          <a:stretch/>
        </p:blipFill>
        <p:spPr bwMode="auto">
          <a:xfrm>
            <a:off x="6418371" y="3789040"/>
            <a:ext cx="2618125" cy="180528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568" y="476672"/>
            <a:ext cx="52245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3 мая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Солнца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296" y="1412776"/>
            <a:ext cx="6706976" cy="1938992"/>
          </a:xfrm>
          <a:prstGeom prst="rect">
            <a:avLst/>
          </a:prstGeom>
          <a:solidFill>
            <a:srgbClr val="FFCC00">
              <a:alpha val="77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Солнце — ближайшая к Земле </a:t>
            </a:r>
            <a:r>
              <a:rPr lang="ru-RU" sz="1500" dirty="0" smtClean="0">
                <a:solidFill>
                  <a:srgbClr val="006600"/>
                </a:solidFill>
              </a:rPr>
              <a:t>звезда. </a:t>
            </a:r>
            <a:r>
              <a:rPr lang="ru-RU" sz="1500" dirty="0">
                <a:solidFill>
                  <a:srgbClr val="006600"/>
                </a:solidFill>
              </a:rPr>
              <a:t>Для Земли Солнце — мощный источник космической энергии. Оно </a:t>
            </a:r>
            <a:r>
              <a:rPr lang="ru-RU" sz="1500" dirty="0" smtClean="0">
                <a:solidFill>
                  <a:srgbClr val="006600"/>
                </a:solidFill>
              </a:rPr>
              <a:t>даёт </a:t>
            </a:r>
            <a:r>
              <a:rPr lang="ru-RU" sz="1500" dirty="0">
                <a:solidFill>
                  <a:srgbClr val="006600"/>
                </a:solidFill>
              </a:rPr>
              <a:t>свет и тепло, необходимые для растительного и животного мира, и формирует важнейшие свойства атмосферы Земли. В целом, Солнце определяет экологию планеты. Без него не было бы и воздуха, необходимого для жизни, — воздух превратился бы в жидкий азотный океан вокруг </a:t>
            </a:r>
            <a:r>
              <a:rPr lang="ru-RU" sz="1500" dirty="0" smtClean="0">
                <a:solidFill>
                  <a:srgbClr val="006600"/>
                </a:solidFill>
              </a:rPr>
              <a:t>замёрзших </a:t>
            </a:r>
            <a:r>
              <a:rPr lang="ru-RU" sz="1500" dirty="0">
                <a:solidFill>
                  <a:srgbClr val="006600"/>
                </a:solidFill>
              </a:rPr>
              <a:t>вод и обледеневшей суши. Для нас, землян, важнейшая особенность Солнца в том, что около него возникла наша планета, и на ней появилась жизнь.</a:t>
            </a:r>
            <a:endParaRPr lang="ru-RU" sz="15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826440" cy="173908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296" y="3645024"/>
            <a:ext cx="52245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14 мая 2016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Всероссийский день посадки леса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13490" r="16313" b="12047"/>
          <a:stretch/>
        </p:blipFill>
        <p:spPr bwMode="auto">
          <a:xfrm>
            <a:off x="7069980" y="4005064"/>
            <a:ext cx="1871040" cy="213486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5304" y="4581128"/>
            <a:ext cx="6490952" cy="1477328"/>
          </a:xfrm>
          <a:prstGeom prst="rect">
            <a:avLst/>
          </a:prstGeom>
          <a:solidFill>
            <a:srgbClr val="FFCC00">
              <a:alpha val="75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Официальной датой мероприятия считается вторая майская суббота. Принять участие в этом полезном деле может любой человек. Об акции широко сообщается в СМИ. Лесничества берут на себя определение участков для посадки, готовят почву, обеспечивают посадочным материалом. Добровольцам выдается инвентарь, проводится инструктаж, как правильно посадить дерево.</a:t>
            </a:r>
            <a:endParaRPr lang="ru-RU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78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66372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</a:rPr>
              <a:t>14 мая 2016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</a:endParaRPr>
          </a:p>
          <a:p>
            <a:r>
              <a:rPr lang="ru-RU" sz="2300" b="1" dirty="0" smtClean="0">
                <a:ln w="12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Всемирный день мигрирующих птиц</a:t>
            </a:r>
            <a:endParaRPr lang="ru-RU" sz="2300" b="1" dirty="0">
              <a:ln w="12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35455"/>
            <a:ext cx="5184576" cy="23215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2472" y="3489389"/>
            <a:ext cx="8650008" cy="3323987"/>
          </a:xfrm>
          <a:prstGeom prst="rect">
            <a:avLst/>
          </a:prstGeom>
          <a:solidFill>
            <a:srgbClr val="FFCC00">
              <a:alpha val="73000"/>
            </a:srgb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6600"/>
                </a:solidFill>
              </a:rPr>
              <a:t>Всемирный день </a:t>
            </a:r>
            <a:r>
              <a:rPr lang="ru-RU" sz="1500" dirty="0" smtClean="0">
                <a:solidFill>
                  <a:srgbClr val="006600"/>
                </a:solidFill>
              </a:rPr>
              <a:t>перелётных </a:t>
            </a:r>
            <a:r>
              <a:rPr lang="ru-RU" sz="1500" dirty="0">
                <a:solidFill>
                  <a:srgbClr val="006600"/>
                </a:solidFill>
              </a:rPr>
              <a:t>птиц — это ежегодная кампания по повышению уровня информированности с целью сохранения как </a:t>
            </a:r>
            <a:r>
              <a:rPr lang="ru-RU" sz="1500" dirty="0" smtClean="0">
                <a:solidFill>
                  <a:srgbClr val="006600"/>
                </a:solidFill>
              </a:rPr>
              <a:t>перелётных </a:t>
            </a:r>
            <a:r>
              <a:rPr lang="ru-RU" sz="1500" dirty="0">
                <a:solidFill>
                  <a:srgbClr val="006600"/>
                </a:solidFill>
              </a:rPr>
              <a:t>птиц, так и среды их обитания по всему миру. По всему миру национальные органы власти, неправительственные организации, клубы, общества, университеты, школы и частные лица ежегодно организуют мероприятия и программы по привлечению внимания к проблеме </a:t>
            </a:r>
            <a:r>
              <a:rPr lang="ru-RU" sz="1500" dirty="0" smtClean="0">
                <a:solidFill>
                  <a:srgbClr val="006600"/>
                </a:solidFill>
              </a:rPr>
              <a:t>перелётных </a:t>
            </a:r>
            <a:r>
              <a:rPr lang="ru-RU" sz="1500" dirty="0">
                <a:solidFill>
                  <a:srgbClr val="006600"/>
                </a:solidFill>
              </a:rPr>
              <a:t>птиц.</a:t>
            </a:r>
          </a:p>
          <a:p>
            <a:r>
              <a:rPr lang="ru-RU" sz="1500" dirty="0">
                <a:solidFill>
                  <a:srgbClr val="006600"/>
                </a:solidFill>
              </a:rPr>
              <a:t>Феномен миграции птиц является одним из показателей жизни на земле, здоровья и качества окружающей среды, изменений климата. </a:t>
            </a:r>
            <a:r>
              <a:rPr lang="ru-RU" sz="1500" b="1" i="1" dirty="0">
                <a:solidFill>
                  <a:srgbClr val="006600"/>
                </a:solidFill>
              </a:rPr>
              <a:t>Благодаря деятельности </a:t>
            </a:r>
            <a:r>
              <a:rPr lang="ru-RU" sz="1500" b="1" i="1" dirty="0" smtClean="0">
                <a:solidFill>
                  <a:srgbClr val="006600"/>
                </a:solidFill>
              </a:rPr>
              <a:t>перелётных </a:t>
            </a:r>
            <a:r>
              <a:rPr lang="ru-RU" sz="1500" b="1" i="1" dirty="0">
                <a:solidFill>
                  <a:srgbClr val="006600"/>
                </a:solidFill>
              </a:rPr>
              <a:t>птиц поддерживается баланс экосистемы в целом</a:t>
            </a:r>
            <a:r>
              <a:rPr lang="ru-RU" sz="1500" dirty="0">
                <a:solidFill>
                  <a:srgbClr val="006600"/>
                </a:solidFill>
              </a:rPr>
              <a:t>, например, некоторые растения опыляются именно мигрирующими птицами. </a:t>
            </a:r>
            <a:r>
              <a:rPr lang="ru-RU" sz="1500" b="1" i="1" dirty="0">
                <a:solidFill>
                  <a:srgbClr val="006600"/>
                </a:solidFill>
              </a:rPr>
              <a:t>Если птицы находятся под угрозой исчезновения, это явный признак изменения их условий обитания, что может затронуть жизнь и других видов.</a:t>
            </a:r>
          </a:p>
          <a:p>
            <a:r>
              <a:rPr lang="ru-RU" sz="1500" dirty="0" smtClean="0">
                <a:solidFill>
                  <a:srgbClr val="006600"/>
                </a:solidFill>
              </a:rPr>
              <a:t>Сохранение перелётных </a:t>
            </a:r>
            <a:r>
              <a:rPr lang="ru-RU" sz="1500" dirty="0">
                <a:solidFill>
                  <a:srgbClr val="006600"/>
                </a:solidFill>
              </a:rPr>
              <a:t>птиц и их местообитаний на всем </a:t>
            </a:r>
            <a:r>
              <a:rPr lang="ru-RU" sz="1500" dirty="0" smtClean="0">
                <a:solidFill>
                  <a:srgbClr val="006600"/>
                </a:solidFill>
              </a:rPr>
              <a:t>пролётном </a:t>
            </a:r>
            <a:r>
              <a:rPr lang="ru-RU" sz="1500" dirty="0">
                <a:solidFill>
                  <a:srgbClr val="006600"/>
                </a:solidFill>
              </a:rPr>
              <a:t>пути — необходимое условие для дальнейшего существования их рядом с людьми. Исчезновение отдельных видов птиц является угрозой для природного разнообразия в целом</a:t>
            </a:r>
            <a:r>
              <a:rPr lang="ru-RU" sz="1500" dirty="0" smtClean="0">
                <a:solidFill>
                  <a:srgbClr val="006600"/>
                </a:solidFill>
              </a:rPr>
              <a:t>.</a:t>
            </a:r>
            <a:endParaRPr lang="ru-RU" sz="15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5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10336793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5787</Words>
  <Application>Microsoft Office PowerPoint</Application>
  <PresentationFormat>Экран (4:3)</PresentationFormat>
  <Paragraphs>252</Paragraphs>
  <Slides>34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TS010336793</vt:lpstr>
      <vt:lpstr>Календарь околоэкологических дат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Э. Далецкая</dc:creator>
  <cp:lastModifiedBy>Мария Э. Далецкая</cp:lastModifiedBy>
  <cp:revision>107</cp:revision>
  <dcterms:created xsi:type="dcterms:W3CDTF">2016-03-22T11:46:56Z</dcterms:created>
  <dcterms:modified xsi:type="dcterms:W3CDTF">2016-04-15T12:35:00Z</dcterms:modified>
</cp:coreProperties>
</file>