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77"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5913DC-A793-49ED-B446-D4E1ECB2A699}" type="datetimeFigureOut">
              <a:rPr lang="ru-RU" smtClean="0"/>
              <a:t>17.09.2013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FAC400-2FE7-44AD-B546-809E0CA266C6}"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894191C3-0AF6-47BF-8FD0-19576C822BC2}" type="datetime1">
              <a:rPr lang="ru-RU" smtClean="0"/>
              <a:t>17.09.2013</a:t>
            </a:fld>
            <a:endParaRPr lang="ru-RU"/>
          </a:p>
        </p:txBody>
      </p:sp>
      <p:sp>
        <p:nvSpPr>
          <p:cNvPr id="8" name="Нижний колонтитул 7"/>
          <p:cNvSpPr>
            <a:spLocks noGrp="1"/>
          </p:cNvSpPr>
          <p:nvPr>
            <p:ph type="ftr" sz="quarter" idx="11"/>
          </p:nvPr>
        </p:nvSpPr>
        <p:spPr/>
        <p:txBody>
          <a:bodyPr/>
          <a:lstStyle>
            <a:extLst/>
          </a:lstStyle>
          <a:p>
            <a:r>
              <a:rPr lang="ru-RU" smtClean="0"/>
              <a:t>Краеведческие книги на стендах ММКВЯ 2013</a:t>
            </a:r>
            <a:endParaRPr lang="ru-RU"/>
          </a:p>
        </p:txBody>
      </p:sp>
      <p:sp>
        <p:nvSpPr>
          <p:cNvPr id="11" name="Номер слайда 10"/>
          <p:cNvSpPr>
            <a:spLocks noGrp="1"/>
          </p:cNvSpPr>
          <p:nvPr>
            <p:ph type="sldNum" sz="quarter" idx="12"/>
          </p:nvPr>
        </p:nvSpPr>
        <p:spPr/>
        <p:txBody>
          <a:bodyPr/>
          <a:lstStyle>
            <a:extLst/>
          </a:lstStyle>
          <a:p>
            <a:fld id="{35FEBCD2-70A1-4F1B-A137-5FB31CF58B7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DE7F0C6-C8A8-4D4E-B7AC-6F97B993939D}" type="datetime1">
              <a:rPr lang="ru-RU" smtClean="0"/>
              <a:t>17.09.2013</a:t>
            </a:fld>
            <a:endParaRPr lang="ru-RU"/>
          </a:p>
        </p:txBody>
      </p:sp>
      <p:sp>
        <p:nvSpPr>
          <p:cNvPr id="5" name="Нижний колонтитул 4"/>
          <p:cNvSpPr>
            <a:spLocks noGrp="1"/>
          </p:cNvSpPr>
          <p:nvPr>
            <p:ph type="ftr" sz="quarter" idx="11"/>
          </p:nvPr>
        </p:nvSpPr>
        <p:spPr/>
        <p:txBody>
          <a:bodyPr/>
          <a:lstStyle>
            <a:extLst/>
          </a:lstStyle>
          <a:p>
            <a:r>
              <a:rPr lang="ru-RU" smtClean="0"/>
              <a:t>Краеведческие книги на стендах ММКВЯ 2013</a:t>
            </a:r>
            <a:endParaRPr lang="ru-RU"/>
          </a:p>
        </p:txBody>
      </p:sp>
      <p:sp>
        <p:nvSpPr>
          <p:cNvPr id="6" name="Номер слайда 5"/>
          <p:cNvSpPr>
            <a:spLocks noGrp="1"/>
          </p:cNvSpPr>
          <p:nvPr>
            <p:ph type="sldNum" sz="quarter" idx="12"/>
          </p:nvPr>
        </p:nvSpPr>
        <p:spPr/>
        <p:txBody>
          <a:bodyPr/>
          <a:lstStyle>
            <a:extLst/>
          </a:lstStyle>
          <a:p>
            <a:fld id="{35FEBCD2-70A1-4F1B-A137-5FB31CF58B7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64B90E-1748-4AED-9164-8D044093446D}" type="datetime1">
              <a:rPr lang="ru-RU" smtClean="0"/>
              <a:t>17.09.2013</a:t>
            </a:fld>
            <a:endParaRPr lang="ru-RU"/>
          </a:p>
        </p:txBody>
      </p:sp>
      <p:sp>
        <p:nvSpPr>
          <p:cNvPr id="5" name="Нижний колонтитул 4"/>
          <p:cNvSpPr>
            <a:spLocks noGrp="1"/>
          </p:cNvSpPr>
          <p:nvPr>
            <p:ph type="ftr" sz="quarter" idx="11"/>
          </p:nvPr>
        </p:nvSpPr>
        <p:spPr/>
        <p:txBody>
          <a:bodyPr/>
          <a:lstStyle>
            <a:extLst/>
          </a:lstStyle>
          <a:p>
            <a:r>
              <a:rPr lang="ru-RU" smtClean="0"/>
              <a:t>Краеведческие книги на стендах ММКВЯ 2013</a:t>
            </a:r>
            <a:endParaRPr lang="ru-RU"/>
          </a:p>
        </p:txBody>
      </p:sp>
      <p:sp>
        <p:nvSpPr>
          <p:cNvPr id="6" name="Номер слайда 5"/>
          <p:cNvSpPr>
            <a:spLocks noGrp="1"/>
          </p:cNvSpPr>
          <p:nvPr>
            <p:ph type="sldNum" sz="quarter" idx="12"/>
          </p:nvPr>
        </p:nvSpPr>
        <p:spPr/>
        <p:txBody>
          <a:bodyPr/>
          <a:lstStyle>
            <a:extLst/>
          </a:lstStyle>
          <a:p>
            <a:fld id="{35FEBCD2-70A1-4F1B-A137-5FB31CF58B7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D729B9B-D845-4870-840F-50CE00381E38}" type="datetime1">
              <a:rPr lang="ru-RU" smtClean="0"/>
              <a:t>17.09.2013</a:t>
            </a:fld>
            <a:endParaRPr lang="ru-RU"/>
          </a:p>
        </p:txBody>
      </p:sp>
      <p:sp>
        <p:nvSpPr>
          <p:cNvPr id="5" name="Нижний колонтитул 4"/>
          <p:cNvSpPr>
            <a:spLocks noGrp="1"/>
          </p:cNvSpPr>
          <p:nvPr>
            <p:ph type="ftr" sz="quarter" idx="11"/>
          </p:nvPr>
        </p:nvSpPr>
        <p:spPr/>
        <p:txBody>
          <a:bodyPr/>
          <a:lstStyle>
            <a:extLst/>
          </a:lstStyle>
          <a:p>
            <a:r>
              <a:rPr lang="ru-RU" smtClean="0"/>
              <a:t>Краеведческие книги на стендах ММКВЯ 2013</a:t>
            </a:r>
            <a:endParaRPr lang="ru-RU"/>
          </a:p>
        </p:txBody>
      </p:sp>
      <p:sp>
        <p:nvSpPr>
          <p:cNvPr id="6" name="Номер слайда 5"/>
          <p:cNvSpPr>
            <a:spLocks noGrp="1"/>
          </p:cNvSpPr>
          <p:nvPr>
            <p:ph type="sldNum" sz="quarter" idx="12"/>
          </p:nvPr>
        </p:nvSpPr>
        <p:spPr/>
        <p:txBody>
          <a:bodyPr/>
          <a:lstStyle>
            <a:extLst/>
          </a:lstStyle>
          <a:p>
            <a:fld id="{35FEBCD2-70A1-4F1B-A137-5FB31CF58B7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C8AC0F0-2A94-4577-B389-9F498C02FCAF}" type="datetime1">
              <a:rPr lang="ru-RU" smtClean="0"/>
              <a:t>17.09.2013</a:t>
            </a:fld>
            <a:endParaRPr lang="ru-RU"/>
          </a:p>
        </p:txBody>
      </p:sp>
      <p:sp>
        <p:nvSpPr>
          <p:cNvPr id="5" name="Нижний колонтитул 4"/>
          <p:cNvSpPr>
            <a:spLocks noGrp="1"/>
          </p:cNvSpPr>
          <p:nvPr>
            <p:ph type="ftr" sz="quarter" idx="11"/>
          </p:nvPr>
        </p:nvSpPr>
        <p:spPr/>
        <p:txBody>
          <a:bodyPr/>
          <a:lstStyle>
            <a:extLst/>
          </a:lstStyle>
          <a:p>
            <a:r>
              <a:rPr lang="ru-RU" smtClean="0"/>
              <a:t>Краеведческие книги на стендах ММКВЯ 2013</a:t>
            </a:r>
            <a:endParaRPr lang="ru-RU"/>
          </a:p>
        </p:txBody>
      </p:sp>
      <p:sp>
        <p:nvSpPr>
          <p:cNvPr id="6" name="Номер слайда 5"/>
          <p:cNvSpPr>
            <a:spLocks noGrp="1"/>
          </p:cNvSpPr>
          <p:nvPr>
            <p:ph type="sldNum" sz="quarter" idx="12"/>
          </p:nvPr>
        </p:nvSpPr>
        <p:spPr/>
        <p:txBody>
          <a:bodyPr/>
          <a:lstStyle>
            <a:extLst/>
          </a:lstStyle>
          <a:p>
            <a:fld id="{35FEBCD2-70A1-4F1B-A137-5FB31CF58B7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A2D2093-B86D-4AF6-AF13-8A0BEA6EA7CF}" type="datetime1">
              <a:rPr lang="ru-RU" smtClean="0"/>
              <a:t>17.09.2013</a:t>
            </a:fld>
            <a:endParaRPr lang="ru-RU"/>
          </a:p>
        </p:txBody>
      </p:sp>
      <p:sp>
        <p:nvSpPr>
          <p:cNvPr id="6" name="Нижний колонтитул 5"/>
          <p:cNvSpPr>
            <a:spLocks noGrp="1"/>
          </p:cNvSpPr>
          <p:nvPr>
            <p:ph type="ftr" sz="quarter" idx="11"/>
          </p:nvPr>
        </p:nvSpPr>
        <p:spPr/>
        <p:txBody>
          <a:bodyPr/>
          <a:lstStyle>
            <a:extLst/>
          </a:lstStyle>
          <a:p>
            <a:r>
              <a:rPr lang="ru-RU" smtClean="0"/>
              <a:t>Краеведческие книги на стендах ММКВЯ 2013</a:t>
            </a:r>
            <a:endParaRPr lang="ru-RU"/>
          </a:p>
        </p:txBody>
      </p:sp>
      <p:sp>
        <p:nvSpPr>
          <p:cNvPr id="7" name="Номер слайда 6"/>
          <p:cNvSpPr>
            <a:spLocks noGrp="1"/>
          </p:cNvSpPr>
          <p:nvPr>
            <p:ph type="sldNum" sz="quarter" idx="12"/>
          </p:nvPr>
        </p:nvSpPr>
        <p:spPr/>
        <p:txBody>
          <a:bodyPr/>
          <a:lstStyle>
            <a:extLst/>
          </a:lstStyle>
          <a:p>
            <a:fld id="{35FEBCD2-70A1-4F1B-A137-5FB31CF58B7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A2438C5-B6CB-4331-83B1-B82568E6BFB1}" type="datetime1">
              <a:rPr lang="ru-RU" smtClean="0"/>
              <a:t>17.09.2013</a:t>
            </a:fld>
            <a:endParaRPr lang="ru-RU"/>
          </a:p>
        </p:txBody>
      </p:sp>
      <p:sp>
        <p:nvSpPr>
          <p:cNvPr id="8" name="Нижний колонтитул 7"/>
          <p:cNvSpPr>
            <a:spLocks noGrp="1"/>
          </p:cNvSpPr>
          <p:nvPr>
            <p:ph type="ftr" sz="quarter" idx="11"/>
          </p:nvPr>
        </p:nvSpPr>
        <p:spPr/>
        <p:txBody>
          <a:bodyPr/>
          <a:lstStyle>
            <a:extLst/>
          </a:lstStyle>
          <a:p>
            <a:r>
              <a:rPr lang="ru-RU" smtClean="0"/>
              <a:t>Краеведческие книги на стендах ММКВЯ 2013</a:t>
            </a:r>
            <a:endParaRPr lang="ru-RU"/>
          </a:p>
        </p:txBody>
      </p:sp>
      <p:sp>
        <p:nvSpPr>
          <p:cNvPr id="9" name="Номер слайда 8"/>
          <p:cNvSpPr>
            <a:spLocks noGrp="1"/>
          </p:cNvSpPr>
          <p:nvPr>
            <p:ph type="sldNum" sz="quarter" idx="12"/>
          </p:nvPr>
        </p:nvSpPr>
        <p:spPr/>
        <p:txBody>
          <a:bodyPr/>
          <a:lstStyle>
            <a:extLst/>
          </a:lstStyle>
          <a:p>
            <a:fld id="{35FEBCD2-70A1-4F1B-A137-5FB31CF58B7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E19F756-6952-4579-9D28-5A2C04D260B3}" type="datetime1">
              <a:rPr lang="ru-RU" smtClean="0"/>
              <a:t>17.09.2013</a:t>
            </a:fld>
            <a:endParaRPr lang="ru-RU"/>
          </a:p>
        </p:txBody>
      </p:sp>
      <p:sp>
        <p:nvSpPr>
          <p:cNvPr id="4" name="Нижний колонтитул 3"/>
          <p:cNvSpPr>
            <a:spLocks noGrp="1"/>
          </p:cNvSpPr>
          <p:nvPr>
            <p:ph type="ftr" sz="quarter" idx="11"/>
          </p:nvPr>
        </p:nvSpPr>
        <p:spPr/>
        <p:txBody>
          <a:bodyPr/>
          <a:lstStyle>
            <a:extLst/>
          </a:lstStyle>
          <a:p>
            <a:r>
              <a:rPr lang="ru-RU" smtClean="0"/>
              <a:t>Краеведческие книги на стендах ММКВЯ 2013</a:t>
            </a:r>
            <a:endParaRPr lang="ru-RU"/>
          </a:p>
        </p:txBody>
      </p:sp>
      <p:sp>
        <p:nvSpPr>
          <p:cNvPr id="5" name="Номер слайда 4"/>
          <p:cNvSpPr>
            <a:spLocks noGrp="1"/>
          </p:cNvSpPr>
          <p:nvPr>
            <p:ph type="sldNum" sz="quarter" idx="12"/>
          </p:nvPr>
        </p:nvSpPr>
        <p:spPr/>
        <p:txBody>
          <a:bodyPr/>
          <a:lstStyle>
            <a:extLst/>
          </a:lstStyle>
          <a:p>
            <a:fld id="{35FEBCD2-70A1-4F1B-A137-5FB31CF58B7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1EBF0078-5C2F-4CBF-B1B3-4CED342713B9}" type="datetime1">
              <a:rPr lang="ru-RU" smtClean="0"/>
              <a:t>17.09.2013</a:t>
            </a:fld>
            <a:endParaRPr lang="ru-RU"/>
          </a:p>
        </p:txBody>
      </p:sp>
      <p:sp>
        <p:nvSpPr>
          <p:cNvPr id="3" name="Нижний колонтитул 2"/>
          <p:cNvSpPr>
            <a:spLocks noGrp="1"/>
          </p:cNvSpPr>
          <p:nvPr>
            <p:ph type="ftr" sz="quarter" idx="11"/>
          </p:nvPr>
        </p:nvSpPr>
        <p:spPr/>
        <p:txBody>
          <a:bodyPr/>
          <a:lstStyle>
            <a:extLst/>
          </a:lstStyle>
          <a:p>
            <a:r>
              <a:rPr lang="ru-RU" smtClean="0"/>
              <a:t>Краеведческие книги на стендах ММКВЯ 2013</a:t>
            </a:r>
            <a:endParaRPr lang="ru-RU"/>
          </a:p>
        </p:txBody>
      </p:sp>
      <p:sp>
        <p:nvSpPr>
          <p:cNvPr id="4" name="Номер слайда 3"/>
          <p:cNvSpPr>
            <a:spLocks noGrp="1"/>
          </p:cNvSpPr>
          <p:nvPr>
            <p:ph type="sldNum" sz="quarter" idx="12"/>
          </p:nvPr>
        </p:nvSpPr>
        <p:spPr/>
        <p:txBody>
          <a:bodyPr/>
          <a:lstStyle>
            <a:extLst/>
          </a:lstStyle>
          <a:p>
            <a:fld id="{35FEBCD2-70A1-4F1B-A137-5FB31CF58B7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29C66AB-C837-4CE5-A9FD-4F803EAC482C}" type="datetime1">
              <a:rPr lang="ru-RU" smtClean="0"/>
              <a:t>17.09.2013</a:t>
            </a:fld>
            <a:endParaRPr lang="ru-RU"/>
          </a:p>
        </p:txBody>
      </p:sp>
      <p:sp>
        <p:nvSpPr>
          <p:cNvPr id="6" name="Нижний колонтитул 5"/>
          <p:cNvSpPr>
            <a:spLocks noGrp="1"/>
          </p:cNvSpPr>
          <p:nvPr>
            <p:ph type="ftr" sz="quarter" idx="11"/>
          </p:nvPr>
        </p:nvSpPr>
        <p:spPr/>
        <p:txBody>
          <a:bodyPr/>
          <a:lstStyle>
            <a:extLst/>
          </a:lstStyle>
          <a:p>
            <a:r>
              <a:rPr lang="ru-RU" smtClean="0"/>
              <a:t>Краеведческие книги на стендах ММКВЯ 2013</a:t>
            </a:r>
            <a:endParaRPr lang="ru-RU"/>
          </a:p>
        </p:txBody>
      </p:sp>
      <p:sp>
        <p:nvSpPr>
          <p:cNvPr id="7" name="Номер слайда 6"/>
          <p:cNvSpPr>
            <a:spLocks noGrp="1"/>
          </p:cNvSpPr>
          <p:nvPr>
            <p:ph type="sldNum" sz="quarter" idx="12"/>
          </p:nvPr>
        </p:nvSpPr>
        <p:spPr/>
        <p:txBody>
          <a:bodyPr/>
          <a:lstStyle>
            <a:extLst/>
          </a:lstStyle>
          <a:p>
            <a:fld id="{35FEBCD2-70A1-4F1B-A137-5FB31CF58B7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E6FC6FB-E524-4CAE-BE9F-85016D589699}" type="datetime1">
              <a:rPr lang="ru-RU" smtClean="0"/>
              <a:t>17.09.2013</a:t>
            </a:fld>
            <a:endParaRPr lang="ru-RU"/>
          </a:p>
        </p:txBody>
      </p:sp>
      <p:sp>
        <p:nvSpPr>
          <p:cNvPr id="6" name="Нижний колонтитул 5"/>
          <p:cNvSpPr>
            <a:spLocks noGrp="1"/>
          </p:cNvSpPr>
          <p:nvPr>
            <p:ph type="ftr" sz="quarter" idx="11"/>
          </p:nvPr>
        </p:nvSpPr>
        <p:spPr/>
        <p:txBody>
          <a:bodyPr/>
          <a:lstStyle>
            <a:extLst/>
          </a:lstStyle>
          <a:p>
            <a:r>
              <a:rPr lang="ru-RU" smtClean="0"/>
              <a:t>Краеведческие книги на стендах ММКВЯ 2013</a:t>
            </a:r>
            <a:endParaRPr lang="ru-RU"/>
          </a:p>
        </p:txBody>
      </p:sp>
      <p:sp>
        <p:nvSpPr>
          <p:cNvPr id="7" name="Номер слайда 6"/>
          <p:cNvSpPr>
            <a:spLocks noGrp="1"/>
          </p:cNvSpPr>
          <p:nvPr>
            <p:ph type="sldNum" sz="quarter" idx="12"/>
          </p:nvPr>
        </p:nvSpPr>
        <p:spPr/>
        <p:txBody>
          <a:bodyPr/>
          <a:lstStyle>
            <a:extLst/>
          </a:lstStyle>
          <a:p>
            <a:fld id="{35FEBCD2-70A1-4F1B-A137-5FB31CF58B77}"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07599AA-6C57-4AB7-A151-F942018BBB13}" type="datetime1">
              <a:rPr lang="ru-RU" smtClean="0"/>
              <a:t>17.09.2013</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ru-RU" smtClean="0"/>
              <a:t>Краеведческие книги на стендах ММКВЯ 2013</a:t>
            </a:r>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5FEBCD2-70A1-4F1B-A137-5FB31CF58B7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Краеведческие книги на стендах ХХ</a:t>
            </a:r>
            <a:r>
              <a:rPr lang="en-US" dirty="0" smtClean="0"/>
              <a:t>VI </a:t>
            </a:r>
            <a:r>
              <a:rPr lang="ru-RU" dirty="0" smtClean="0"/>
              <a:t>ММКВЯ</a:t>
            </a:r>
            <a:endParaRPr lang="ru-RU" dirty="0"/>
          </a:p>
        </p:txBody>
      </p:sp>
      <p:sp>
        <p:nvSpPr>
          <p:cNvPr id="3" name="Подзаголовок 2"/>
          <p:cNvSpPr>
            <a:spLocks noGrp="1"/>
          </p:cNvSpPr>
          <p:nvPr>
            <p:ph type="subTitle" idx="1"/>
          </p:nvPr>
        </p:nvSpPr>
        <p:spPr>
          <a:xfrm>
            <a:off x="1371600" y="4357694"/>
            <a:ext cx="6400800" cy="1281106"/>
          </a:xfrm>
        </p:spPr>
        <p:txBody>
          <a:bodyPr/>
          <a:lstStyle/>
          <a:p>
            <a:r>
              <a:rPr lang="ru-RU" dirty="0" smtClean="0"/>
              <a:t>В поисках Москвы по стендам бродила Татьяна </a:t>
            </a:r>
            <a:r>
              <a:rPr lang="ru-RU" dirty="0" err="1" smtClean="0"/>
              <a:t>Рудишина</a:t>
            </a:r>
            <a:endParaRPr lang="ru-RU" dirty="0"/>
          </a:p>
        </p:txBody>
      </p:sp>
      <p:sp>
        <p:nvSpPr>
          <p:cNvPr id="4" name="Нижний колонтитул 3"/>
          <p:cNvSpPr>
            <a:spLocks noGrp="1"/>
          </p:cNvSpPr>
          <p:nvPr>
            <p:ph type="ftr" sz="quarter" idx="11"/>
          </p:nvPr>
        </p:nvSpPr>
        <p:spPr/>
        <p:txBody>
          <a:bodyPr/>
          <a:lstStyle/>
          <a:p>
            <a:r>
              <a:rPr lang="ru-RU" smtClean="0"/>
              <a:t>Краеведческие книги на стендах ММКВЯ 2013</a:t>
            </a:r>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Издательская программа Правительства Москвы</a:t>
            </a:r>
            <a:endParaRPr lang="ru-RU" dirty="0"/>
          </a:p>
        </p:txBody>
      </p:sp>
      <p:pic>
        <p:nvPicPr>
          <p:cNvPr id="8194" name="Picture 2" descr="C:\Documents and Settings\admin\Рабочий стол\ММКВЯ 26\P1110429.JPG"/>
          <p:cNvPicPr>
            <a:picLocks noGrp="1" noChangeAspect="1" noChangeArrowheads="1"/>
          </p:cNvPicPr>
          <p:nvPr>
            <p:ph idx="1"/>
          </p:nvPr>
        </p:nvPicPr>
        <p:blipFill>
          <a:blip r:embed="rId2" cstate="print"/>
          <a:stretch>
            <a:fillRect/>
          </a:stretch>
        </p:blipFill>
        <p:spPr bwMode="auto">
          <a:xfrm>
            <a:off x="3024104" y="530225"/>
            <a:ext cx="3141830" cy="4187825"/>
          </a:xfrm>
          <a:prstGeom prst="rect">
            <a:avLst/>
          </a:prstGeom>
          <a:noFill/>
        </p:spPr>
      </p:pic>
      <p:sp>
        <p:nvSpPr>
          <p:cNvPr id="4" name="Нижний колонтитул 3"/>
          <p:cNvSpPr>
            <a:spLocks noGrp="1"/>
          </p:cNvSpPr>
          <p:nvPr>
            <p:ph type="ftr" sz="quarter" idx="11"/>
          </p:nvPr>
        </p:nvSpPr>
        <p:spPr/>
        <p:txBody>
          <a:bodyPr/>
          <a:lstStyle/>
          <a:p>
            <a:r>
              <a:rPr lang="ru-RU" smtClean="0"/>
              <a:t>Краеведческие книги на стендах ММКВЯ 2013</a:t>
            </a:r>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Издательская программа Правительства Москвы</a:t>
            </a:r>
            <a:endParaRPr lang="ru-RU" dirty="0"/>
          </a:p>
        </p:txBody>
      </p:sp>
      <p:pic>
        <p:nvPicPr>
          <p:cNvPr id="9218" name="Picture 2" descr="C:\Documents and Settings\admin\Рабочий стол\ММКВЯ 26\P1110430.JPG"/>
          <p:cNvPicPr>
            <a:picLocks noGrp="1" noChangeAspect="1" noChangeArrowheads="1"/>
          </p:cNvPicPr>
          <p:nvPr>
            <p:ph sz="half" idx="1"/>
          </p:nvPr>
        </p:nvPicPr>
        <p:blipFill>
          <a:blip r:embed="rId2" cstate="print"/>
          <a:stretch>
            <a:fillRect/>
          </a:stretch>
        </p:blipFill>
        <p:spPr bwMode="auto">
          <a:xfrm>
            <a:off x="833926" y="530225"/>
            <a:ext cx="3293086" cy="4389438"/>
          </a:xfrm>
          <a:prstGeom prst="rect">
            <a:avLst/>
          </a:prstGeom>
          <a:noFill/>
        </p:spPr>
      </p:pic>
      <p:sp>
        <p:nvSpPr>
          <p:cNvPr id="4" name="Содержимое 3"/>
          <p:cNvSpPr>
            <a:spLocks noGrp="1"/>
          </p:cNvSpPr>
          <p:nvPr>
            <p:ph sz="half" idx="2"/>
          </p:nvPr>
        </p:nvSpPr>
        <p:spPr/>
        <p:txBody>
          <a:bodyPr/>
          <a:lstStyle/>
          <a:p>
            <a:r>
              <a:rPr lang="ru-RU" dirty="0" smtClean="0"/>
              <a:t>Баранова С.И.</a:t>
            </a:r>
          </a:p>
          <a:p>
            <a:r>
              <a:rPr lang="ru-RU" dirty="0" smtClean="0"/>
              <a:t>Изразцовая летопись Москвы. –</a:t>
            </a:r>
          </a:p>
          <a:p>
            <a:r>
              <a:rPr lang="ru-RU" dirty="0" smtClean="0"/>
              <a:t>М. : Русский импульс, 2012.</a:t>
            </a:r>
            <a:endParaRPr lang="ru-RU" dirty="0"/>
          </a:p>
        </p:txBody>
      </p:sp>
      <p:sp>
        <p:nvSpPr>
          <p:cNvPr id="5" name="Нижний колонтитул 4"/>
          <p:cNvSpPr>
            <a:spLocks noGrp="1"/>
          </p:cNvSpPr>
          <p:nvPr>
            <p:ph type="ftr" sz="quarter" idx="11"/>
          </p:nvPr>
        </p:nvSpPr>
        <p:spPr/>
        <p:txBody>
          <a:bodyPr/>
          <a:lstStyle/>
          <a:p>
            <a:r>
              <a:rPr lang="ru-RU" smtClean="0"/>
              <a:t>Краеведческие книги на стендах ММКВЯ 2013</a:t>
            </a:r>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Издательская программа Правительства Москвы</a:t>
            </a:r>
            <a:endParaRPr lang="ru-RU" dirty="0"/>
          </a:p>
        </p:txBody>
      </p:sp>
      <p:pic>
        <p:nvPicPr>
          <p:cNvPr id="10242" name="Picture 2" descr="C:\Documents and Settings\admin\Рабочий стол\ММКВЯ 26\P1110431.JPG"/>
          <p:cNvPicPr>
            <a:picLocks noGrp="1" noChangeAspect="1" noChangeArrowheads="1"/>
          </p:cNvPicPr>
          <p:nvPr>
            <p:ph idx="1"/>
          </p:nvPr>
        </p:nvPicPr>
        <p:blipFill>
          <a:blip r:embed="rId2" cstate="print"/>
          <a:stretch>
            <a:fillRect/>
          </a:stretch>
        </p:blipFill>
        <p:spPr bwMode="auto">
          <a:xfrm>
            <a:off x="1803135" y="530225"/>
            <a:ext cx="5583767" cy="4187825"/>
          </a:xfrm>
          <a:prstGeom prst="rect">
            <a:avLst/>
          </a:prstGeom>
          <a:noFill/>
        </p:spPr>
      </p:pic>
      <p:sp>
        <p:nvSpPr>
          <p:cNvPr id="4" name="Нижний колонтитул 3"/>
          <p:cNvSpPr>
            <a:spLocks noGrp="1"/>
          </p:cNvSpPr>
          <p:nvPr>
            <p:ph type="ftr" sz="quarter" idx="11"/>
          </p:nvPr>
        </p:nvSpPr>
        <p:spPr/>
        <p:txBody>
          <a:bodyPr/>
          <a:lstStyle/>
          <a:p>
            <a:r>
              <a:rPr lang="ru-RU" smtClean="0"/>
              <a:t>Краеведческие книги на стендах ММКВЯ 2013</a:t>
            </a: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 : </a:t>
            </a:r>
            <a:r>
              <a:rPr lang="ru-RU" dirty="0" err="1" smtClean="0"/>
              <a:t>Ломоносовъ</a:t>
            </a:r>
            <a:r>
              <a:rPr lang="ru-RU" dirty="0" smtClean="0"/>
              <a:t>, 2011.</a:t>
            </a:r>
            <a:endParaRPr lang="ru-RU" dirty="0"/>
          </a:p>
        </p:txBody>
      </p:sp>
      <p:pic>
        <p:nvPicPr>
          <p:cNvPr id="11266" name="Picture 2" descr="C:\Documents and Settings\admin\Рабочий стол\ММКВЯ 26\P1110440.JPG"/>
          <p:cNvPicPr>
            <a:picLocks noGrp="1" noChangeAspect="1" noChangeArrowheads="1"/>
          </p:cNvPicPr>
          <p:nvPr>
            <p:ph idx="1"/>
          </p:nvPr>
        </p:nvPicPr>
        <p:blipFill>
          <a:blip r:embed="rId2" cstate="print"/>
          <a:stretch>
            <a:fillRect/>
          </a:stretch>
        </p:blipFill>
        <p:spPr bwMode="auto">
          <a:xfrm>
            <a:off x="1803135" y="530225"/>
            <a:ext cx="5583767" cy="4187825"/>
          </a:xfrm>
          <a:prstGeom prst="rect">
            <a:avLst/>
          </a:prstGeom>
          <a:noFill/>
        </p:spPr>
      </p:pic>
      <p:sp>
        <p:nvSpPr>
          <p:cNvPr id="4" name="Нижний колонтитул 3"/>
          <p:cNvSpPr>
            <a:spLocks noGrp="1"/>
          </p:cNvSpPr>
          <p:nvPr>
            <p:ph type="ftr" sz="quarter" idx="11"/>
          </p:nvPr>
        </p:nvSpPr>
        <p:spPr/>
        <p:txBody>
          <a:bodyPr/>
          <a:lstStyle/>
          <a:p>
            <a:r>
              <a:rPr lang="ru-RU" smtClean="0"/>
              <a:t>Краеведческие книги на стендах ММКВЯ 2013</a:t>
            </a:r>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Издательство «</a:t>
            </a:r>
            <a:r>
              <a:rPr lang="ru-RU" dirty="0" err="1" smtClean="0"/>
              <a:t>Спутник+</a:t>
            </a:r>
            <a:r>
              <a:rPr lang="ru-RU" dirty="0" smtClean="0"/>
              <a:t>»</a:t>
            </a:r>
            <a:endParaRPr lang="ru-RU" dirty="0"/>
          </a:p>
        </p:txBody>
      </p:sp>
      <p:pic>
        <p:nvPicPr>
          <p:cNvPr id="12290" name="Picture 2" descr="C:\Documents and Settings\admin\Рабочий стол\ММКВЯ 26\P1110441.JPG"/>
          <p:cNvPicPr>
            <a:picLocks noGrp="1" noChangeAspect="1" noChangeArrowheads="1"/>
          </p:cNvPicPr>
          <p:nvPr>
            <p:ph idx="1"/>
          </p:nvPr>
        </p:nvPicPr>
        <p:blipFill>
          <a:blip r:embed="rId2" cstate="print"/>
          <a:stretch>
            <a:fillRect/>
          </a:stretch>
        </p:blipFill>
        <p:spPr bwMode="auto">
          <a:xfrm>
            <a:off x="1803135" y="530225"/>
            <a:ext cx="5583767" cy="4187825"/>
          </a:xfrm>
          <a:prstGeom prst="rect">
            <a:avLst/>
          </a:prstGeom>
          <a:noFill/>
        </p:spPr>
      </p:pic>
      <p:sp>
        <p:nvSpPr>
          <p:cNvPr id="4" name="Нижний колонтитул 3"/>
          <p:cNvSpPr>
            <a:spLocks noGrp="1"/>
          </p:cNvSpPr>
          <p:nvPr>
            <p:ph type="ftr" sz="quarter" idx="11"/>
          </p:nvPr>
        </p:nvSpPr>
        <p:spPr/>
        <p:txBody>
          <a:bodyPr/>
          <a:lstStyle/>
          <a:p>
            <a:r>
              <a:rPr lang="ru-RU" smtClean="0"/>
              <a:t>Краеведческие книги на стендах ММКВЯ 2013</a:t>
            </a: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Издательство «</a:t>
            </a:r>
            <a:r>
              <a:rPr lang="ru-RU" dirty="0" err="1" smtClean="0"/>
              <a:t>Спутник+</a:t>
            </a:r>
            <a:r>
              <a:rPr lang="ru-RU" dirty="0" smtClean="0"/>
              <a:t>»</a:t>
            </a:r>
            <a:endParaRPr lang="ru-RU" dirty="0"/>
          </a:p>
        </p:txBody>
      </p:sp>
      <p:pic>
        <p:nvPicPr>
          <p:cNvPr id="13314" name="Picture 2" descr="C:\Documents and Settings\admin\Рабочий стол\ММКВЯ 26\P1110442.JPG"/>
          <p:cNvPicPr>
            <a:picLocks noGrp="1" noChangeAspect="1" noChangeArrowheads="1"/>
          </p:cNvPicPr>
          <p:nvPr>
            <p:ph idx="1"/>
          </p:nvPr>
        </p:nvPicPr>
        <p:blipFill>
          <a:blip r:embed="rId2" cstate="print"/>
          <a:stretch>
            <a:fillRect/>
          </a:stretch>
        </p:blipFill>
        <p:spPr bwMode="auto">
          <a:xfrm>
            <a:off x="1803135" y="530225"/>
            <a:ext cx="5583767" cy="4187825"/>
          </a:xfrm>
          <a:prstGeom prst="rect">
            <a:avLst/>
          </a:prstGeom>
          <a:noFill/>
        </p:spPr>
      </p:pic>
      <p:sp>
        <p:nvSpPr>
          <p:cNvPr id="4" name="Нижний колонтитул 3"/>
          <p:cNvSpPr>
            <a:spLocks noGrp="1"/>
          </p:cNvSpPr>
          <p:nvPr>
            <p:ph type="ftr" sz="quarter" idx="11"/>
          </p:nvPr>
        </p:nvSpPr>
        <p:spPr/>
        <p:txBody>
          <a:bodyPr/>
          <a:lstStyle/>
          <a:p>
            <a:r>
              <a:rPr lang="ru-RU" smtClean="0"/>
              <a:t>Краеведческие книги на стендах ММКВЯ 2013</a:t>
            </a: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Издательство «</a:t>
            </a:r>
            <a:r>
              <a:rPr lang="ru-RU" dirty="0" err="1" smtClean="0"/>
              <a:t>Спутник+</a:t>
            </a:r>
            <a:r>
              <a:rPr lang="ru-RU" dirty="0" smtClean="0"/>
              <a:t>»</a:t>
            </a:r>
            <a:endParaRPr lang="ru-RU" dirty="0"/>
          </a:p>
        </p:txBody>
      </p:sp>
      <p:pic>
        <p:nvPicPr>
          <p:cNvPr id="14338" name="Picture 2" descr="C:\Documents and Settings\admin\Рабочий стол\ММКВЯ 26\P1110443.JPG"/>
          <p:cNvPicPr>
            <a:picLocks noGrp="1" noChangeAspect="1" noChangeArrowheads="1"/>
          </p:cNvPicPr>
          <p:nvPr>
            <p:ph idx="1"/>
          </p:nvPr>
        </p:nvPicPr>
        <p:blipFill>
          <a:blip r:embed="rId2" cstate="print"/>
          <a:stretch>
            <a:fillRect/>
          </a:stretch>
        </p:blipFill>
        <p:spPr bwMode="auto">
          <a:xfrm>
            <a:off x="3024104" y="530225"/>
            <a:ext cx="3141830" cy="4187825"/>
          </a:xfrm>
          <a:prstGeom prst="rect">
            <a:avLst/>
          </a:prstGeom>
          <a:noFill/>
        </p:spPr>
      </p:pic>
      <p:sp>
        <p:nvSpPr>
          <p:cNvPr id="4" name="Нижний колонтитул 3"/>
          <p:cNvSpPr>
            <a:spLocks noGrp="1"/>
          </p:cNvSpPr>
          <p:nvPr>
            <p:ph type="ftr" sz="quarter" idx="11"/>
          </p:nvPr>
        </p:nvSpPr>
        <p:spPr/>
        <p:txBody>
          <a:bodyPr/>
          <a:lstStyle/>
          <a:p>
            <a:r>
              <a:rPr lang="ru-RU" smtClean="0"/>
              <a:t>Краеведческие книги на стендах ММКВЯ 2013</a:t>
            </a:r>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http://notamedia.ru/work/printing/2445/</a:t>
            </a:r>
            <a:endParaRPr lang="ru-RU" dirty="0"/>
          </a:p>
        </p:txBody>
      </p:sp>
      <p:pic>
        <p:nvPicPr>
          <p:cNvPr id="15362" name="Picture 2" descr="C:\Documents and Settings\admin\Рабочий стол\ММКВЯ 26\P1110513.JPG"/>
          <p:cNvPicPr>
            <a:picLocks noGrp="1" noChangeAspect="1" noChangeArrowheads="1"/>
          </p:cNvPicPr>
          <p:nvPr>
            <p:ph idx="1"/>
          </p:nvPr>
        </p:nvPicPr>
        <p:blipFill>
          <a:blip r:embed="rId2" cstate="print"/>
          <a:stretch>
            <a:fillRect/>
          </a:stretch>
        </p:blipFill>
        <p:spPr bwMode="auto">
          <a:xfrm>
            <a:off x="1803135" y="530225"/>
            <a:ext cx="5583767" cy="4187825"/>
          </a:xfrm>
          <a:prstGeom prst="rect">
            <a:avLst/>
          </a:prstGeom>
          <a:noFill/>
        </p:spPr>
      </p:pic>
      <p:sp>
        <p:nvSpPr>
          <p:cNvPr id="4" name="Нижний колонтитул 3"/>
          <p:cNvSpPr>
            <a:spLocks noGrp="1"/>
          </p:cNvSpPr>
          <p:nvPr>
            <p:ph type="ftr" sz="quarter" idx="11"/>
          </p:nvPr>
        </p:nvSpPr>
        <p:spPr/>
        <p:txBody>
          <a:bodyPr/>
          <a:lstStyle/>
          <a:p>
            <a:r>
              <a:rPr lang="ru-RU" smtClean="0"/>
              <a:t>Краеведческие книги на стендах ММКВЯ 2013</a:t>
            </a:r>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admin\Рабочий стол\ММКВЯ 26\P1110514.JPG"/>
          <p:cNvPicPr>
            <a:picLocks noGrp="1" noChangeAspect="1" noChangeArrowheads="1"/>
          </p:cNvPicPr>
          <p:nvPr>
            <p:ph idx="4294967295"/>
          </p:nvPr>
        </p:nvPicPr>
        <p:blipFill>
          <a:blip r:embed="rId2" cstate="print"/>
          <a:stretch>
            <a:fillRect/>
          </a:stretch>
        </p:blipFill>
        <p:spPr bwMode="auto">
          <a:xfrm>
            <a:off x="2428860" y="428604"/>
            <a:ext cx="4286280" cy="5713597"/>
          </a:xfrm>
          <a:prstGeom prst="rect">
            <a:avLst/>
          </a:prstGeom>
          <a:noFill/>
        </p:spPr>
      </p:pic>
      <p:sp>
        <p:nvSpPr>
          <p:cNvPr id="3" name="Нижний колонтитул 2"/>
          <p:cNvSpPr>
            <a:spLocks noGrp="1"/>
          </p:cNvSpPr>
          <p:nvPr>
            <p:ph type="ftr" sz="quarter" idx="11"/>
          </p:nvPr>
        </p:nvSpPr>
        <p:spPr/>
        <p:txBody>
          <a:bodyPr/>
          <a:lstStyle/>
          <a:p>
            <a:r>
              <a:rPr lang="ru-RU" smtClean="0"/>
              <a:t>Краеведческие книги на стендах ММКВЯ 2013</a:t>
            </a:r>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http://moskva.kotoroy.net/</a:t>
            </a:r>
            <a:endParaRPr lang="ru-RU" dirty="0"/>
          </a:p>
        </p:txBody>
      </p:sp>
      <p:pic>
        <p:nvPicPr>
          <p:cNvPr id="17410" name="Picture 2" descr="C:\Documents and Settings\admin\Рабочий стол\ММКВЯ 26\P1110515.JPG"/>
          <p:cNvPicPr>
            <a:picLocks noGrp="1" noChangeAspect="1" noChangeArrowheads="1"/>
          </p:cNvPicPr>
          <p:nvPr>
            <p:ph idx="1"/>
          </p:nvPr>
        </p:nvPicPr>
        <p:blipFill>
          <a:blip r:embed="rId2" cstate="print"/>
          <a:stretch>
            <a:fillRect/>
          </a:stretch>
        </p:blipFill>
        <p:spPr bwMode="auto">
          <a:xfrm>
            <a:off x="3024104" y="530225"/>
            <a:ext cx="3141830" cy="4187825"/>
          </a:xfrm>
          <a:prstGeom prst="rect">
            <a:avLst/>
          </a:prstGeom>
          <a:noFill/>
        </p:spPr>
      </p:pic>
      <p:sp>
        <p:nvSpPr>
          <p:cNvPr id="4" name="Нижний колонтитул 3"/>
          <p:cNvSpPr>
            <a:spLocks noGrp="1"/>
          </p:cNvSpPr>
          <p:nvPr>
            <p:ph type="ftr" sz="quarter" idx="11"/>
          </p:nvPr>
        </p:nvSpPr>
        <p:spPr/>
        <p:txBody>
          <a:bodyPr/>
          <a:lstStyle/>
          <a:p>
            <a:r>
              <a:rPr lang="ru-RU" smtClean="0"/>
              <a:t>Краеведческие книги на стендах ММКВЯ 2013</a:t>
            </a: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Недалеко от входа в павильон расположилась фотовыставка,</a:t>
            </a:r>
            <a:endParaRPr lang="ru-RU" dirty="0"/>
          </a:p>
        </p:txBody>
      </p:sp>
      <p:pic>
        <p:nvPicPr>
          <p:cNvPr id="1026" name="Picture 2" descr="C:\Documents and Settings\admin\Рабочий стол\ММКВЯ 26\P1110398.JPG"/>
          <p:cNvPicPr>
            <a:picLocks noGrp="1" noChangeAspect="1" noChangeArrowheads="1"/>
          </p:cNvPicPr>
          <p:nvPr>
            <p:ph idx="1"/>
          </p:nvPr>
        </p:nvPicPr>
        <p:blipFill>
          <a:blip r:embed="rId2" cstate="print"/>
          <a:stretch>
            <a:fillRect/>
          </a:stretch>
        </p:blipFill>
        <p:spPr bwMode="auto">
          <a:xfrm>
            <a:off x="1571604" y="857232"/>
            <a:ext cx="5583767" cy="4187825"/>
          </a:xfrm>
          <a:prstGeom prst="rect">
            <a:avLst/>
          </a:prstGeom>
          <a:noFill/>
        </p:spPr>
      </p:pic>
      <p:sp>
        <p:nvSpPr>
          <p:cNvPr id="4" name="Нижний колонтитул 3"/>
          <p:cNvSpPr>
            <a:spLocks noGrp="1"/>
          </p:cNvSpPr>
          <p:nvPr>
            <p:ph type="ftr" sz="quarter" idx="11"/>
          </p:nvPr>
        </p:nvSpPr>
        <p:spPr/>
        <p:txBody>
          <a:bodyPr/>
          <a:lstStyle/>
          <a:p>
            <a:r>
              <a:rPr lang="ru-RU" smtClean="0"/>
              <a:t>Краеведческие книги на стендах ММКВЯ 2013</a:t>
            </a:r>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Издательство «Контакт-культура»</a:t>
            </a:r>
            <a:endParaRPr lang="ru-RU" dirty="0"/>
          </a:p>
        </p:txBody>
      </p:sp>
      <p:pic>
        <p:nvPicPr>
          <p:cNvPr id="5" name="Picture 2" descr="C:\Documents and Settings\admin\Рабочий стол\ММКВЯ 26\P1110518.JPG"/>
          <p:cNvPicPr>
            <a:picLocks noGrp="1" noChangeAspect="1" noChangeArrowheads="1"/>
          </p:cNvPicPr>
          <p:nvPr>
            <p:ph idx="1"/>
          </p:nvPr>
        </p:nvPicPr>
        <p:blipFill>
          <a:blip r:embed="rId2" cstate="print"/>
          <a:stretch>
            <a:fillRect/>
          </a:stretch>
        </p:blipFill>
        <p:spPr bwMode="auto">
          <a:xfrm>
            <a:off x="3024104" y="530225"/>
            <a:ext cx="3141830" cy="4187825"/>
          </a:xfrm>
          <a:prstGeom prst="rect">
            <a:avLst/>
          </a:prstGeom>
          <a:noFill/>
        </p:spPr>
      </p:pic>
      <p:sp>
        <p:nvSpPr>
          <p:cNvPr id="4" name="Нижний колонтитул 3"/>
          <p:cNvSpPr>
            <a:spLocks noGrp="1"/>
          </p:cNvSpPr>
          <p:nvPr>
            <p:ph type="ftr" sz="quarter" idx="11"/>
          </p:nvPr>
        </p:nvSpPr>
        <p:spPr/>
        <p:txBody>
          <a:bodyPr/>
          <a:lstStyle/>
          <a:p>
            <a:r>
              <a:rPr lang="ru-RU" smtClean="0"/>
              <a:t>Краеведческие книги на стендах ММКВЯ 2013</a:t>
            </a:r>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Журнал «Юный краевед»</a:t>
            </a:r>
            <a:endParaRPr lang="ru-RU" dirty="0"/>
          </a:p>
        </p:txBody>
      </p:sp>
      <p:pic>
        <p:nvPicPr>
          <p:cNvPr id="19458" name="Picture 2" descr="C:\Documents and Settings\admin\Рабочий стол\ММКВЯ 26\P1110647.JPG"/>
          <p:cNvPicPr>
            <a:picLocks noGrp="1" noChangeAspect="1" noChangeArrowheads="1"/>
          </p:cNvPicPr>
          <p:nvPr>
            <p:ph idx="1"/>
          </p:nvPr>
        </p:nvPicPr>
        <p:blipFill>
          <a:blip r:embed="rId2" cstate="print"/>
          <a:stretch>
            <a:fillRect/>
          </a:stretch>
        </p:blipFill>
        <p:spPr bwMode="auto">
          <a:xfrm>
            <a:off x="3024104" y="530225"/>
            <a:ext cx="3141830" cy="4187825"/>
          </a:xfrm>
          <a:prstGeom prst="rect">
            <a:avLst/>
          </a:prstGeom>
          <a:noFill/>
        </p:spPr>
      </p:pic>
      <p:sp>
        <p:nvSpPr>
          <p:cNvPr id="4" name="Нижний колонтитул 3"/>
          <p:cNvSpPr>
            <a:spLocks noGrp="1"/>
          </p:cNvSpPr>
          <p:nvPr>
            <p:ph type="ftr" sz="quarter" idx="11"/>
          </p:nvPr>
        </p:nvSpPr>
        <p:spPr/>
        <p:txBody>
          <a:bodyPr/>
          <a:lstStyle/>
          <a:p>
            <a:r>
              <a:rPr lang="ru-RU" smtClean="0"/>
              <a:t>Краеведческие книги на стендах ММКВЯ 2013</a:t>
            </a:r>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Журнал «Юный краевед»</a:t>
            </a:r>
            <a:endParaRPr lang="ru-RU" dirty="0"/>
          </a:p>
        </p:txBody>
      </p:sp>
      <p:pic>
        <p:nvPicPr>
          <p:cNvPr id="20482" name="Picture 2" descr="C:\Documents and Settings\admin\Рабочий стол\ММКВЯ 26\P1110648.JPG"/>
          <p:cNvPicPr>
            <a:picLocks noGrp="1" noChangeAspect="1" noChangeArrowheads="1"/>
          </p:cNvPicPr>
          <p:nvPr>
            <p:ph idx="1"/>
          </p:nvPr>
        </p:nvPicPr>
        <p:blipFill>
          <a:blip r:embed="rId2" cstate="print"/>
          <a:stretch>
            <a:fillRect/>
          </a:stretch>
        </p:blipFill>
        <p:spPr bwMode="auto">
          <a:xfrm>
            <a:off x="1803135" y="530225"/>
            <a:ext cx="5583767" cy="4187825"/>
          </a:xfrm>
          <a:prstGeom prst="rect">
            <a:avLst/>
          </a:prstGeom>
          <a:noFill/>
        </p:spPr>
      </p:pic>
      <p:sp>
        <p:nvSpPr>
          <p:cNvPr id="6" name="Нижний колонтитул 5"/>
          <p:cNvSpPr>
            <a:spLocks noGrp="1"/>
          </p:cNvSpPr>
          <p:nvPr>
            <p:ph type="ftr" sz="quarter" idx="11"/>
          </p:nvPr>
        </p:nvSpPr>
        <p:spPr/>
        <p:txBody>
          <a:bodyPr/>
          <a:lstStyle/>
          <a:p>
            <a:r>
              <a:rPr lang="ru-RU" smtClean="0"/>
              <a:t>Краеведческие книги на стендах ММКВЯ 2013</a:t>
            </a:r>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8264680" cy="1143008"/>
          </a:xfrm>
        </p:spPr>
        <p:txBody>
          <a:bodyPr>
            <a:normAutofit fontScale="90000"/>
          </a:bodyPr>
          <a:lstStyle/>
          <a:p>
            <a:r>
              <a:rPr lang="ru-RU" b="1" dirty="0" smtClean="0"/>
              <a:t>До свидания, ММКВЯ -2013!</a:t>
            </a:r>
            <a:br>
              <a:rPr lang="ru-RU" b="1" dirty="0" smtClean="0"/>
            </a:br>
            <a:r>
              <a:rPr lang="ru-RU" b="1" dirty="0" smtClean="0"/>
              <a:t>До новых плаваний</a:t>
            </a:r>
            <a:endParaRPr lang="ru-RU" b="1" dirty="0"/>
          </a:p>
        </p:txBody>
      </p:sp>
      <p:sp>
        <p:nvSpPr>
          <p:cNvPr id="8" name="Нижний колонтитул 7"/>
          <p:cNvSpPr>
            <a:spLocks noGrp="1"/>
          </p:cNvSpPr>
          <p:nvPr>
            <p:ph type="ftr" sz="quarter" idx="11"/>
          </p:nvPr>
        </p:nvSpPr>
        <p:spPr/>
        <p:txBody>
          <a:bodyPr/>
          <a:lstStyle/>
          <a:p>
            <a:r>
              <a:rPr lang="ru-RU" dirty="0" smtClean="0"/>
              <a:t>Краеведческие книги на стендах ММКВЯ 2013</a:t>
            </a:r>
            <a:endParaRPr lang="ru-RU" dirty="0"/>
          </a:p>
        </p:txBody>
      </p:sp>
      <p:pic>
        <p:nvPicPr>
          <p:cNvPr id="6" name="Содержимое 5" descr="P1110529.JPG"/>
          <p:cNvPicPr>
            <a:picLocks noGrp="1" noChangeAspect="1"/>
          </p:cNvPicPr>
          <p:nvPr>
            <p:ph sz="quarter" idx="1"/>
          </p:nvPr>
        </p:nvPicPr>
        <p:blipFill>
          <a:blip r:embed="rId2" cstate="print"/>
          <a:stretch>
            <a:fillRect/>
          </a:stretch>
        </p:blipFill>
        <p:spPr>
          <a:xfrm>
            <a:off x="714348" y="2357430"/>
            <a:ext cx="4357718" cy="3622080"/>
          </a:xfrm>
        </p:spPr>
      </p:pic>
      <p:pic>
        <p:nvPicPr>
          <p:cNvPr id="7" name="Picture 5" descr="i?id=42841212-00"/>
          <p:cNvPicPr>
            <a:picLocks noChangeAspect="1" noChangeArrowheads="1"/>
          </p:cNvPicPr>
          <p:nvPr/>
        </p:nvPicPr>
        <p:blipFill>
          <a:blip r:embed="rId3"/>
          <a:srcRect/>
          <a:stretch>
            <a:fillRect/>
          </a:stretch>
        </p:blipFill>
        <p:spPr bwMode="auto">
          <a:xfrm>
            <a:off x="7858148" y="5429264"/>
            <a:ext cx="857232" cy="857232"/>
          </a:xfrm>
          <a:prstGeom prst="rect">
            <a:avLst/>
          </a:prstGeom>
          <a:noFill/>
          <a:ln w="9525">
            <a:noFill/>
            <a:miter lim="800000"/>
            <a:headEnd/>
            <a:tailEnd/>
          </a:ln>
        </p:spPr>
      </p:pic>
      <p:sp>
        <p:nvSpPr>
          <p:cNvPr id="9" name="TextBox 8"/>
          <p:cNvSpPr txBox="1"/>
          <p:nvPr/>
        </p:nvSpPr>
        <p:spPr>
          <a:xfrm>
            <a:off x="5715009" y="4500570"/>
            <a:ext cx="3071834" cy="1231106"/>
          </a:xfrm>
          <a:prstGeom prst="rect">
            <a:avLst/>
          </a:prstGeom>
          <a:noFill/>
        </p:spPr>
        <p:txBody>
          <a:bodyPr wrap="square" rtlCol="0">
            <a:spAutoFit/>
          </a:bodyPr>
          <a:lstStyle/>
          <a:p>
            <a:pPr algn="r"/>
            <a:r>
              <a:rPr lang="ru-RU" sz="1400" dirty="0" smtClean="0">
                <a:latin typeface="Cambria" pitchFamily="18" charset="0"/>
              </a:rPr>
              <a:t>Составитель  - гл. библиотекарь ЦГДБ им. А.П.Гайдара</a:t>
            </a:r>
          </a:p>
          <a:p>
            <a:pPr algn="r"/>
            <a:r>
              <a:rPr lang="ru-RU" sz="1400" b="1" i="1" dirty="0" smtClean="0">
                <a:latin typeface="Cambria" pitchFamily="18" charset="0"/>
              </a:rPr>
              <a:t>Татьяна Валерьевна </a:t>
            </a:r>
            <a:r>
              <a:rPr lang="ru-RU" sz="1400" b="1" i="1" dirty="0" err="1" smtClean="0">
                <a:latin typeface="Cambria" pitchFamily="18" charset="0"/>
              </a:rPr>
              <a:t>Рудишина</a:t>
            </a:r>
            <a:endParaRPr lang="en-US" sz="1400" b="1" i="1" dirty="0" smtClean="0">
              <a:latin typeface="Rockwell" pitchFamily="18" charset="0"/>
            </a:endParaRPr>
          </a:p>
          <a:p>
            <a:pPr algn="r"/>
            <a:r>
              <a:rPr lang="en-US" sz="1400" b="1" i="1" dirty="0" smtClean="0">
                <a:latin typeface="Rockwell" pitchFamily="18" charset="0"/>
              </a:rPr>
              <a:t>trudishina@gaidarovka.ru</a:t>
            </a:r>
            <a:endParaRPr lang="ru-RU" sz="1400" b="1" i="1" dirty="0" smtClean="0">
              <a:latin typeface="Cambria" pitchFamily="18"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посвящённая 400-летию дома Романовых</a:t>
            </a:r>
            <a:endParaRPr lang="ru-RU" dirty="0"/>
          </a:p>
        </p:txBody>
      </p:sp>
      <p:pic>
        <p:nvPicPr>
          <p:cNvPr id="2050" name="Picture 2" descr="C:\Documents and Settings\admin\Рабочий стол\ММКВЯ 26\P1110402.JPG"/>
          <p:cNvPicPr>
            <a:picLocks noGrp="1" noChangeAspect="1" noChangeArrowheads="1"/>
          </p:cNvPicPr>
          <p:nvPr>
            <p:ph idx="1"/>
          </p:nvPr>
        </p:nvPicPr>
        <p:blipFill>
          <a:blip r:embed="rId2" cstate="print"/>
          <a:stretch>
            <a:fillRect/>
          </a:stretch>
        </p:blipFill>
        <p:spPr bwMode="auto">
          <a:xfrm>
            <a:off x="1803135" y="530225"/>
            <a:ext cx="5583767" cy="4187825"/>
          </a:xfrm>
          <a:prstGeom prst="rect">
            <a:avLst/>
          </a:prstGeom>
          <a:noFill/>
        </p:spPr>
      </p:pic>
      <p:sp>
        <p:nvSpPr>
          <p:cNvPr id="4" name="Нижний колонтитул 3"/>
          <p:cNvSpPr>
            <a:spLocks noGrp="1"/>
          </p:cNvSpPr>
          <p:nvPr>
            <p:ph type="ftr" sz="quarter" idx="11"/>
          </p:nvPr>
        </p:nvSpPr>
        <p:spPr/>
        <p:txBody>
          <a:bodyPr/>
          <a:lstStyle/>
          <a:p>
            <a:r>
              <a:rPr lang="ru-RU" smtClean="0"/>
              <a:t>Краеведческие книги на стендах ММКВЯ 2013</a:t>
            </a: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445916"/>
          </a:xfrm>
        </p:spPr>
        <p:txBody>
          <a:bodyPr>
            <a:normAutofit fontScale="90000"/>
          </a:bodyPr>
          <a:lstStyle/>
          <a:p>
            <a:r>
              <a:rPr lang="ru-RU" dirty="0" smtClean="0"/>
              <a:t>Среди номинантов Ежегодного национального конкурса «Книга года»</a:t>
            </a:r>
            <a:endParaRPr lang="ru-RU" dirty="0"/>
          </a:p>
        </p:txBody>
      </p:sp>
      <p:pic>
        <p:nvPicPr>
          <p:cNvPr id="3074" name="Picture 2" descr="C:\Documents and Settings\admin\Рабочий стол\ММКВЯ 26\P1110405.JPG"/>
          <p:cNvPicPr>
            <a:picLocks noGrp="1" noChangeAspect="1" noChangeArrowheads="1"/>
          </p:cNvPicPr>
          <p:nvPr>
            <p:ph idx="1"/>
          </p:nvPr>
        </p:nvPicPr>
        <p:blipFill>
          <a:blip r:embed="rId2" cstate="print"/>
          <a:stretch>
            <a:fillRect/>
          </a:stretch>
        </p:blipFill>
        <p:spPr bwMode="auto">
          <a:xfrm>
            <a:off x="3024104" y="530225"/>
            <a:ext cx="3141830" cy="4187825"/>
          </a:xfrm>
          <a:prstGeom prst="rect">
            <a:avLst/>
          </a:prstGeom>
          <a:noFill/>
        </p:spPr>
      </p:pic>
      <p:sp>
        <p:nvSpPr>
          <p:cNvPr id="4" name="Нижний колонтитул 3"/>
          <p:cNvSpPr>
            <a:spLocks noGrp="1"/>
          </p:cNvSpPr>
          <p:nvPr>
            <p:ph type="ftr" sz="quarter" idx="11"/>
          </p:nvPr>
        </p:nvSpPr>
        <p:spPr/>
        <p:txBody>
          <a:bodyPr/>
          <a:lstStyle/>
          <a:p>
            <a:r>
              <a:rPr lang="ru-RU" smtClean="0"/>
              <a:t>Краеведческие книги на стендах ММКВЯ 2013</a:t>
            </a: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Издательская программа Правительства Москвы</a:t>
            </a:r>
            <a:endParaRPr lang="ru-RU" dirty="0"/>
          </a:p>
        </p:txBody>
      </p:sp>
      <p:pic>
        <p:nvPicPr>
          <p:cNvPr id="4098" name="Picture 2" descr="C:\Documents and Settings\admin\Рабочий стол\ММКВЯ 26\P1110424.JPG"/>
          <p:cNvPicPr>
            <a:picLocks noGrp="1" noChangeAspect="1" noChangeArrowheads="1"/>
          </p:cNvPicPr>
          <p:nvPr>
            <p:ph idx="1"/>
          </p:nvPr>
        </p:nvPicPr>
        <p:blipFill>
          <a:blip r:embed="rId2" cstate="print"/>
          <a:stretch>
            <a:fillRect/>
          </a:stretch>
        </p:blipFill>
        <p:spPr bwMode="auto">
          <a:xfrm>
            <a:off x="1803135" y="530225"/>
            <a:ext cx="5583767" cy="4187825"/>
          </a:xfrm>
          <a:prstGeom prst="rect">
            <a:avLst/>
          </a:prstGeom>
          <a:noFill/>
        </p:spPr>
      </p:pic>
      <p:sp>
        <p:nvSpPr>
          <p:cNvPr id="4" name="Нижний колонтитул 3"/>
          <p:cNvSpPr>
            <a:spLocks noGrp="1"/>
          </p:cNvSpPr>
          <p:nvPr>
            <p:ph type="ftr" sz="quarter" idx="11"/>
          </p:nvPr>
        </p:nvSpPr>
        <p:spPr/>
        <p:txBody>
          <a:bodyPr/>
          <a:lstStyle/>
          <a:p>
            <a:r>
              <a:rPr lang="ru-RU" smtClean="0"/>
              <a:t>Краеведческие книги на стендах ММКВЯ 2013</a:t>
            </a: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Издательская программа Правительства Москвы</a:t>
            </a:r>
            <a:endParaRPr lang="ru-RU" dirty="0"/>
          </a:p>
        </p:txBody>
      </p:sp>
      <p:pic>
        <p:nvPicPr>
          <p:cNvPr id="5122" name="Picture 2" descr="C:\Documents and Settings\admin\Рабочий стол\ММКВЯ 26\P1110425.JPG"/>
          <p:cNvPicPr>
            <a:picLocks noGrp="1" noChangeAspect="1" noChangeArrowheads="1"/>
          </p:cNvPicPr>
          <p:nvPr>
            <p:ph idx="1"/>
          </p:nvPr>
        </p:nvPicPr>
        <p:blipFill>
          <a:blip r:embed="rId2" cstate="print"/>
          <a:stretch>
            <a:fillRect/>
          </a:stretch>
        </p:blipFill>
        <p:spPr bwMode="auto">
          <a:xfrm>
            <a:off x="1803135" y="530225"/>
            <a:ext cx="5583767" cy="4187825"/>
          </a:xfrm>
          <a:prstGeom prst="rect">
            <a:avLst/>
          </a:prstGeom>
          <a:noFill/>
        </p:spPr>
      </p:pic>
      <p:sp>
        <p:nvSpPr>
          <p:cNvPr id="4" name="Нижний колонтитул 3"/>
          <p:cNvSpPr>
            <a:spLocks noGrp="1"/>
          </p:cNvSpPr>
          <p:nvPr>
            <p:ph type="ftr" sz="quarter" idx="11"/>
          </p:nvPr>
        </p:nvSpPr>
        <p:spPr/>
        <p:txBody>
          <a:bodyPr/>
          <a:lstStyle/>
          <a:p>
            <a:r>
              <a:rPr lang="ru-RU" smtClean="0"/>
              <a:t>Краеведческие книги на стендах ММКВЯ 2013</a:t>
            </a: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Издательская программа Правительства Москвы</a:t>
            </a:r>
            <a:endParaRPr lang="ru-RU" dirty="0"/>
          </a:p>
        </p:txBody>
      </p:sp>
      <p:pic>
        <p:nvPicPr>
          <p:cNvPr id="6146" name="Picture 2" descr="C:\Documents and Settings\admin\Рабочий стол\ММКВЯ 26\P1110427.JPG"/>
          <p:cNvPicPr>
            <a:picLocks noGrp="1" noChangeAspect="1" noChangeArrowheads="1"/>
          </p:cNvPicPr>
          <p:nvPr>
            <p:ph idx="1"/>
          </p:nvPr>
        </p:nvPicPr>
        <p:blipFill>
          <a:blip r:embed="rId2" cstate="print"/>
          <a:stretch>
            <a:fillRect/>
          </a:stretch>
        </p:blipFill>
        <p:spPr bwMode="auto">
          <a:xfrm>
            <a:off x="571472" y="500042"/>
            <a:ext cx="3141830" cy="4187825"/>
          </a:xfrm>
          <a:prstGeom prst="rect">
            <a:avLst/>
          </a:prstGeom>
          <a:noFill/>
        </p:spPr>
      </p:pic>
      <p:sp>
        <p:nvSpPr>
          <p:cNvPr id="4" name="TextBox 3"/>
          <p:cNvSpPr txBox="1"/>
          <p:nvPr/>
        </p:nvSpPr>
        <p:spPr>
          <a:xfrm>
            <a:off x="4357687" y="1857364"/>
            <a:ext cx="4357718" cy="2585323"/>
          </a:xfrm>
          <a:prstGeom prst="rect">
            <a:avLst/>
          </a:prstGeom>
          <a:noFill/>
        </p:spPr>
        <p:txBody>
          <a:bodyPr wrap="square" rtlCol="0">
            <a:spAutoFit/>
          </a:bodyPr>
          <a:lstStyle/>
          <a:p>
            <a:r>
              <a:rPr lang="ru-RU" b="1" dirty="0" smtClean="0"/>
              <a:t>Первов М.А.</a:t>
            </a:r>
          </a:p>
          <a:p>
            <a:r>
              <a:rPr lang="ru-RU" b="1" dirty="0" smtClean="0"/>
              <a:t>Москва оружейная. –</a:t>
            </a:r>
          </a:p>
          <a:p>
            <a:r>
              <a:rPr lang="ru-RU" b="1" dirty="0" smtClean="0"/>
              <a:t>М. : ИД «Столичная энциклопедия», 2013.</a:t>
            </a:r>
            <a:br>
              <a:rPr lang="ru-RU" b="1" dirty="0" smtClean="0"/>
            </a:br>
            <a:r>
              <a:rPr lang="ru-RU" dirty="0" smtClean="0"/>
              <a:t> </a:t>
            </a:r>
          </a:p>
          <a:p>
            <a:endParaRPr lang="ru-RU" b="1" dirty="0" smtClean="0"/>
          </a:p>
          <a:p>
            <a:r>
              <a:rPr lang="ru-RU" dirty="0" smtClean="0"/>
              <a:t/>
            </a:r>
            <a:br>
              <a:rPr lang="ru-RU" dirty="0" smtClean="0"/>
            </a:br>
            <a:r>
              <a:rPr lang="ru-RU" dirty="0" smtClean="0"/>
              <a:t/>
            </a:r>
            <a:br>
              <a:rPr lang="ru-RU" dirty="0" smtClean="0"/>
            </a:br>
            <a:endParaRPr lang="ru-RU" dirty="0"/>
          </a:p>
        </p:txBody>
      </p:sp>
      <p:sp>
        <p:nvSpPr>
          <p:cNvPr id="5" name="Нижний колонтитул 4"/>
          <p:cNvSpPr>
            <a:spLocks noGrp="1"/>
          </p:cNvSpPr>
          <p:nvPr>
            <p:ph type="ftr" sz="quarter" idx="11"/>
          </p:nvPr>
        </p:nvSpPr>
        <p:spPr/>
        <p:txBody>
          <a:bodyPr/>
          <a:lstStyle/>
          <a:p>
            <a:r>
              <a:rPr lang="ru-RU" smtClean="0"/>
              <a:t>Краеведческие книги на стендах ММКВЯ 2013</a:t>
            </a:r>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57158" y="530225"/>
            <a:ext cx="8786842" cy="5899171"/>
          </a:xfrm>
        </p:spPr>
        <p:txBody>
          <a:bodyPr>
            <a:normAutofit fontScale="32500" lnSpcReduction="20000"/>
          </a:bodyPr>
          <a:lstStyle/>
          <a:p>
            <a:r>
              <a:rPr lang="ru-RU" b="1" dirty="0" smtClean="0"/>
              <a:t>Глава Первая книги «Москва оружейная»</a:t>
            </a:r>
            <a:br>
              <a:rPr lang="ru-RU" b="1" dirty="0" smtClean="0"/>
            </a:br>
            <a:r>
              <a:rPr lang="ru-RU" dirty="0" smtClean="0"/>
              <a:t>Рождение Кремля, Москвы, Оружия и Церквей</a:t>
            </a:r>
            <a:br>
              <a:rPr lang="ru-RU" dirty="0" smtClean="0"/>
            </a:br>
            <a:r>
              <a:rPr lang="ru-RU" dirty="0" smtClean="0"/>
              <a:t>Деятельность Юрия Долгорукого, Ивана </a:t>
            </a:r>
            <a:r>
              <a:rPr lang="ru-RU" dirty="0" err="1" smtClean="0"/>
              <a:t>Калиты</a:t>
            </a:r>
            <a:r>
              <a:rPr lang="ru-RU" dirty="0" smtClean="0"/>
              <a:t>, Дмитрия Донского</a:t>
            </a:r>
          </a:p>
          <a:p>
            <a:r>
              <a:rPr lang="ru-RU" b="1" dirty="0" smtClean="0"/>
              <a:t>Глава Вторая книги «Москва оружейная»</a:t>
            </a:r>
            <a:br>
              <a:rPr lang="ru-RU" b="1" dirty="0" smtClean="0"/>
            </a:br>
            <a:r>
              <a:rPr lang="ru-RU" dirty="0" smtClean="0"/>
              <a:t>Кузнецкие Мастерские, Производство Холодного Оружия и Доспехов, </a:t>
            </a:r>
            <a:r>
              <a:rPr lang="ru-RU" dirty="0" err="1" smtClean="0"/>
              <a:t>Зелейный</a:t>
            </a:r>
            <a:r>
              <a:rPr lang="ru-RU" dirty="0" smtClean="0"/>
              <a:t>, Пушечный и Гранатный дворы, Стрелковое Оружие, Оружейные Мастерские и Оружейная Палата, Арсенал, Кузнецкая слобода, Лучники, Копье, Палаши, </a:t>
            </a:r>
            <a:r>
              <a:rPr lang="ru-RU" dirty="0" err="1" smtClean="0"/>
              <a:t>Зелейный</a:t>
            </a:r>
            <a:r>
              <a:rPr lang="ru-RU" dirty="0" smtClean="0"/>
              <a:t> двор, Пушечный двор при Иване III, Чертежи и картина Пушечного двора, Пушкарский приказ, Пушечное дело при Василии III, Появление стрелкового оружия, Пушечное дело при Иване Грозном, Андрей Чохов, Закрытие Московского пушечного двора, Оружейные мастерские Кремля, Оружейная палата, Бронная слобода, Гранатный двор, </a:t>
            </a:r>
            <a:r>
              <a:rPr lang="ru-RU" dirty="0" err="1" smtClean="0"/>
              <a:t>Преображенское</a:t>
            </a:r>
            <a:r>
              <a:rPr lang="ru-RU" dirty="0" smtClean="0"/>
              <a:t>, Семеновское, Матросская Тишина, Арсенал.</a:t>
            </a:r>
          </a:p>
          <a:p>
            <a:r>
              <a:rPr lang="ru-RU" b="1" dirty="0" smtClean="0"/>
              <a:t>Глава Третья книги «Москва оружейная»</a:t>
            </a:r>
            <a:br>
              <a:rPr lang="ru-RU" b="1" dirty="0" smtClean="0"/>
            </a:br>
            <a:r>
              <a:rPr lang="ru-RU" dirty="0" smtClean="0"/>
              <a:t>Первые Отечественные Авиационные Заводы: Ямская Слобода, Ходынское Поле, Петровский Парк, АО «</a:t>
            </a:r>
            <a:r>
              <a:rPr lang="ru-RU" dirty="0" err="1" smtClean="0"/>
              <a:t>Дукс</a:t>
            </a:r>
            <a:r>
              <a:rPr lang="ru-RU" dirty="0" smtClean="0"/>
              <a:t>», Производственный комплекс ,№ 2 ОАО «РСК «МиГ», ОАО «</a:t>
            </a:r>
            <a:r>
              <a:rPr lang="ru-RU" dirty="0" err="1" smtClean="0"/>
              <a:t>Дукс</a:t>
            </a:r>
            <a:r>
              <a:rPr lang="ru-RU" dirty="0" smtClean="0"/>
              <a:t>», ОАО «МПО им. И.Румянцева», ОАО «НПО «Наука», ОАО «МИЭА», ОАО «МКБ «Искра», ОАО «ОКБ «Сухого», ОАО «АК им. С.В.Ильюшина», ФГУП «</a:t>
            </a:r>
            <a:r>
              <a:rPr lang="ru-RU" dirty="0" err="1" smtClean="0"/>
              <a:t>ГосНИИАС</a:t>
            </a:r>
            <a:r>
              <a:rPr lang="ru-RU" dirty="0" smtClean="0"/>
              <a:t>».</a:t>
            </a:r>
          </a:p>
          <a:p>
            <a:r>
              <a:rPr lang="ru-RU" b="1" dirty="0" smtClean="0"/>
              <a:t>Глава Четвертая книги «Москва оружейная»</a:t>
            </a:r>
            <a:br>
              <a:rPr lang="ru-RU" b="1" dirty="0" smtClean="0"/>
            </a:br>
            <a:r>
              <a:rPr lang="ru-RU" dirty="0" smtClean="0"/>
              <a:t>Начало Авиамоторного Производства и Цельнометаллического Самолетостроения, Электротехнической и Радиопромышленности. Ракетно-Космическая Промышленность. Производство Артиллерии, Боеприпасов и Бронетанковой Техники</a:t>
            </a:r>
          </a:p>
          <a:p>
            <a:r>
              <a:rPr lang="ru-RU" dirty="0" smtClean="0"/>
              <a:t>Семеновская, </a:t>
            </a:r>
            <a:r>
              <a:rPr lang="ru-RU" dirty="0" err="1" smtClean="0"/>
              <a:t>Даниловская</a:t>
            </a:r>
            <a:r>
              <a:rPr lang="ru-RU" dirty="0" smtClean="0"/>
              <a:t>, Крестовская и Преображенская заставы, Лефортово, Фили, Марьина Роща, </a:t>
            </a:r>
            <a:r>
              <a:rPr lang="ru-RU" dirty="0" err="1" smtClean="0"/>
              <a:t>Кунцево</a:t>
            </a:r>
            <a:r>
              <a:rPr lang="ru-RU" dirty="0" smtClean="0"/>
              <a:t>, Грузины ,ФГУП «НПЦ </a:t>
            </a:r>
            <a:r>
              <a:rPr lang="ru-RU" dirty="0" err="1" smtClean="0"/>
              <a:t>газотурбостроения</a:t>
            </a:r>
            <a:r>
              <a:rPr lang="ru-RU" dirty="0" smtClean="0"/>
              <a:t> «Салют»,НТЦ «МКБ «Гранит»,ОАО «ММЗ Вымпел»,ГНИП «ОКБ «Вымпел»,ФГУП ГНПП «Базальт»,ФГУП «ГКНПЦ им. .М.В.Хруничева»,ФГУП «ГКНПЦ им. М.В.Хруничева» – филиал КБ «Салют»,ОАО «НПО «МРТЗ»,ОАО «КБ «</a:t>
            </a:r>
            <a:r>
              <a:rPr lang="ru-RU" dirty="0" err="1" smtClean="0"/>
              <a:t>Кунцево</a:t>
            </a:r>
            <a:r>
              <a:rPr lang="ru-RU" dirty="0" smtClean="0"/>
              <a:t>»,ОАО «Импульс»,ОАО «НПК «НИИДАР»,ОАО «Корпорация «</a:t>
            </a:r>
            <a:r>
              <a:rPr lang="ru-RU" dirty="0" err="1" smtClean="0"/>
              <a:t>Фазотрон-НИИР</a:t>
            </a:r>
            <a:r>
              <a:rPr lang="ru-RU" dirty="0" smtClean="0"/>
              <a:t>».</a:t>
            </a:r>
          </a:p>
          <a:p>
            <a:r>
              <a:rPr lang="ru-RU" b="1" dirty="0" smtClean="0"/>
              <a:t>Глава Пятая книги «Москва оружейная»</a:t>
            </a:r>
            <a:br>
              <a:rPr lang="ru-RU" b="1" dirty="0" smtClean="0"/>
            </a:br>
            <a:r>
              <a:rPr lang="ru-RU" dirty="0" smtClean="0"/>
              <a:t>Образование Центров Авиационной Науки, Моторостроения и Материалов. Разработка Тяжелых Самолетов и Скоростных Истребителей. Радиопромышленность. Ракетостроение</a:t>
            </a:r>
          </a:p>
          <a:p>
            <a:r>
              <a:rPr lang="ru-RU" dirty="0" smtClean="0"/>
              <a:t>Лефортово, Набережная Яузы, Ленинградский Проспект, </a:t>
            </a:r>
            <a:r>
              <a:rPr lang="ru-RU" dirty="0" err="1" smtClean="0"/>
              <a:t>Лихоборы</a:t>
            </a:r>
            <a:r>
              <a:rPr lang="ru-RU" dirty="0" smtClean="0"/>
              <a:t>, ФГУП «ЦАГИ», ФГУП «ЦИАМ», ФГУП «ВИАМ», Летно-исследовательский институт ,ОАО «Туполев», ОАО «ОКБ им. А.С.Яковлева», ОАО «ВНИИРТ», Лаборатория Н.И.Тихомирова, ГИРД,НИИ-3 НКБ СССР,ФГУП «Исследовательский центр им. М.В.Келдыша».</a:t>
            </a:r>
          </a:p>
          <a:p>
            <a:r>
              <a:rPr lang="ru-RU" b="1" dirty="0" smtClean="0"/>
              <a:t>Глава Шестая книги «Москва оружейная»</a:t>
            </a:r>
            <a:br>
              <a:rPr lang="ru-RU" b="1" dirty="0" smtClean="0"/>
            </a:br>
            <a:r>
              <a:rPr lang="ru-RU" dirty="0" smtClean="0"/>
              <a:t>Развитие Самолетостроения, Моторостроения, Ракетостроения, Радиолокации. Производство Боеприпасов и Вооружения.</a:t>
            </a:r>
          </a:p>
          <a:p>
            <a:r>
              <a:rPr lang="ru-RU" dirty="0" smtClean="0"/>
              <a:t>Тушино. Ленинградское и Каширское Шоссе. </a:t>
            </a:r>
            <a:r>
              <a:rPr lang="ru-RU" dirty="0" err="1" smtClean="0"/>
              <a:t>Зюзино</a:t>
            </a:r>
            <a:r>
              <a:rPr lang="ru-RU" dirty="0" smtClean="0"/>
              <a:t>. </a:t>
            </a:r>
            <a:r>
              <a:rPr lang="ru-RU" dirty="0" err="1" smtClean="0"/>
              <a:t>Дангауэровская</a:t>
            </a:r>
            <a:r>
              <a:rPr lang="ru-RU" dirty="0" smtClean="0"/>
              <a:t> Слобода, </a:t>
            </a:r>
            <a:r>
              <a:rPr lang="ru-RU" dirty="0" err="1" smtClean="0"/>
              <a:t>Кунцево</a:t>
            </a:r>
            <a:r>
              <a:rPr lang="ru-RU" dirty="0" smtClean="0"/>
              <a:t> ОАО «ТМЗ», КБ «Молния», МКБ «Буревестник», ОАО «НПО «Молния», ОАО «МПП им. В.В.Чернышева», ТМКБ «Союз», ФГУП «НИМИ», ОАО «ГНПП «Регион», ОАО «</a:t>
            </a:r>
            <a:r>
              <a:rPr lang="ru-RU" dirty="0" err="1" smtClean="0"/>
              <a:t>Кбточмаш</a:t>
            </a:r>
            <a:r>
              <a:rPr lang="ru-RU" dirty="0" smtClean="0"/>
              <a:t> им. </a:t>
            </a:r>
            <a:r>
              <a:rPr lang="ru-RU" dirty="0" err="1" smtClean="0"/>
              <a:t>А.Э.Нудельмана</a:t>
            </a:r>
            <a:r>
              <a:rPr lang="ru-RU" dirty="0" smtClean="0"/>
              <a:t>», Центр МНИИРЭ «Альтаир» ОАО «ГСКБ «Алмаз-Антей»ОАО «НИЭМИ».</a:t>
            </a:r>
          </a:p>
          <a:p>
            <a:r>
              <a:rPr lang="ru-RU" b="1" dirty="0" smtClean="0"/>
              <a:t>Глава Седьмая книги</a:t>
            </a:r>
            <a:r>
              <a:rPr lang="ru-RU" dirty="0" smtClean="0"/>
              <a:t> «</a:t>
            </a:r>
            <a:r>
              <a:rPr lang="ru-RU" b="1" dirty="0" smtClean="0"/>
              <a:t>Москва оружейная</a:t>
            </a:r>
            <a:r>
              <a:rPr lang="ru-RU" dirty="0" smtClean="0"/>
              <a:t>»</a:t>
            </a:r>
            <a:br>
              <a:rPr lang="ru-RU" dirty="0" smtClean="0"/>
            </a:br>
            <a:r>
              <a:rPr lang="ru-RU" dirty="0" smtClean="0"/>
              <a:t>Создание Реактивной Установки Залпового Огня «Катюша», Наземного Оборудования Ракетно-Космических Систем, Электротехники, Радиолокационных Комплексов и Систем. Развитие </a:t>
            </a:r>
            <a:r>
              <a:rPr lang="ru-RU" dirty="0" err="1" smtClean="0"/>
              <a:t>Авиадвигателестроения</a:t>
            </a:r>
            <a:endParaRPr lang="ru-RU" dirty="0" smtClean="0"/>
          </a:p>
          <a:p>
            <a:r>
              <a:rPr lang="ru-RU" dirty="0" err="1" smtClean="0"/>
              <a:t>Дангауэровская</a:t>
            </a:r>
            <a:r>
              <a:rPr lang="ru-RU" dirty="0" smtClean="0"/>
              <a:t> Слобода. </a:t>
            </a:r>
            <a:r>
              <a:rPr lang="ru-RU" dirty="0" err="1" smtClean="0"/>
              <a:t>Бережковская</a:t>
            </a:r>
            <a:r>
              <a:rPr lang="ru-RU" dirty="0" smtClean="0"/>
              <a:t> Набережная. </a:t>
            </a:r>
            <a:r>
              <a:rPr lang="ru-RU" dirty="0" err="1" smtClean="0"/>
              <a:t>Садовая-Черногрязская</a:t>
            </a:r>
            <a:r>
              <a:rPr lang="ru-RU" dirty="0" smtClean="0"/>
              <a:t>, Новая </a:t>
            </a:r>
            <a:r>
              <a:rPr lang="ru-RU" dirty="0" err="1" smtClean="0"/>
              <a:t>Басманная</a:t>
            </a:r>
            <a:r>
              <a:rPr lang="ru-RU" dirty="0" smtClean="0"/>
              <a:t> Улицы, Можайское Шоссе, Лужники, Набережная Яузы, ОАО «Московский завод «Компрессор», Филиал ФГУП «ЦЭНКИ» - НИИ СК (КБОМ им. </a:t>
            </a:r>
            <a:r>
              <a:rPr lang="ru-RU" dirty="0" err="1" smtClean="0"/>
              <a:t>В.П.Бармина</a:t>
            </a:r>
            <a:r>
              <a:rPr lang="ru-RU" dirty="0" smtClean="0"/>
              <a:t>), ОАО «Корпорация «ВНИИЭМ» ,ФГУП «ЦНИРТИ им. академика «Берга», ОАО «Концерн </a:t>
            </a:r>
            <a:r>
              <a:rPr lang="ru-RU" dirty="0" err="1" smtClean="0"/>
              <a:t>радиостроения</a:t>
            </a:r>
            <a:r>
              <a:rPr lang="ru-RU" dirty="0" smtClean="0"/>
              <a:t> «Вега», ОАО «АМНТК «Союз», НТЦ имени А.Люльки – Филиал ОАО «НПО «Сатурн».</a:t>
            </a:r>
          </a:p>
          <a:p>
            <a:r>
              <a:rPr lang="ru-RU" b="1" dirty="0" smtClean="0"/>
              <a:t>Глава Восьмая книги «Москва оружейная</a:t>
            </a:r>
            <a:r>
              <a:rPr lang="ru-RU" dirty="0" smtClean="0"/>
              <a:t>»</a:t>
            </a:r>
            <a:br>
              <a:rPr lang="ru-RU" dirty="0" smtClean="0"/>
            </a:br>
            <a:r>
              <a:rPr lang="ru-RU" dirty="0" smtClean="0"/>
              <a:t>Развитие Ракетно-Космической Промышленности. Создание Систем Противовоздушной, Противоракетной и Противокосмической Обороны, Наземных Командных Пунктов. Сверхдальняя Радиолокация</a:t>
            </a:r>
          </a:p>
          <a:p>
            <a:r>
              <a:rPr lang="ru-RU" dirty="0" err="1" smtClean="0"/>
              <a:t>Владыкино</a:t>
            </a:r>
            <a:r>
              <a:rPr lang="ru-RU" dirty="0" smtClean="0"/>
              <a:t>. Авиамоторная Улица. </a:t>
            </a:r>
            <a:r>
              <a:rPr lang="ru-RU" dirty="0" err="1" smtClean="0"/>
              <a:t>Зюзино</a:t>
            </a:r>
            <a:r>
              <a:rPr lang="ru-RU" dirty="0" smtClean="0"/>
              <a:t>. Проспект Вернадского. Кирпичная, Подъемная Улицы. Сокол. </a:t>
            </a:r>
            <a:r>
              <a:rPr lang="ru-RU" dirty="0" err="1" smtClean="0"/>
              <a:t>Коптево</a:t>
            </a:r>
            <a:r>
              <a:rPr lang="ru-RU" dirty="0" smtClean="0"/>
              <a:t>. Улицы </a:t>
            </a:r>
            <a:r>
              <a:rPr lang="ru-RU" dirty="0" err="1" smtClean="0"/>
              <a:t>Велозаводская</a:t>
            </a:r>
            <a:r>
              <a:rPr lang="ru-RU" dirty="0" smtClean="0"/>
              <a:t> и 8 Марта</a:t>
            </a:r>
          </a:p>
          <a:p>
            <a:endParaRPr lang="ru-RU" dirty="0"/>
          </a:p>
        </p:txBody>
      </p:sp>
      <p:sp>
        <p:nvSpPr>
          <p:cNvPr id="4" name="Нижний колонтитул 3"/>
          <p:cNvSpPr>
            <a:spLocks noGrp="1"/>
          </p:cNvSpPr>
          <p:nvPr>
            <p:ph type="ftr" sz="quarter" idx="11"/>
          </p:nvPr>
        </p:nvSpPr>
        <p:spPr/>
        <p:txBody>
          <a:bodyPr/>
          <a:lstStyle/>
          <a:p>
            <a:r>
              <a:rPr lang="ru-RU" smtClean="0"/>
              <a:t>Краеведческие книги на стендах ММКВЯ 2013</a:t>
            </a: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Издательская программа Правительства Москвы</a:t>
            </a:r>
            <a:endParaRPr lang="ru-RU" dirty="0"/>
          </a:p>
        </p:txBody>
      </p:sp>
      <p:pic>
        <p:nvPicPr>
          <p:cNvPr id="7170" name="Picture 2" descr="C:\Documents and Settings\admin\Рабочий стол\ММКВЯ 26\P1110428.JPG"/>
          <p:cNvPicPr>
            <a:picLocks noGrp="1" noChangeAspect="1" noChangeArrowheads="1"/>
          </p:cNvPicPr>
          <p:nvPr>
            <p:ph idx="1"/>
          </p:nvPr>
        </p:nvPicPr>
        <p:blipFill>
          <a:blip r:embed="rId2" cstate="print"/>
          <a:stretch>
            <a:fillRect/>
          </a:stretch>
        </p:blipFill>
        <p:spPr bwMode="auto">
          <a:xfrm>
            <a:off x="1803135" y="530225"/>
            <a:ext cx="5583767" cy="4187825"/>
          </a:xfrm>
          <a:prstGeom prst="rect">
            <a:avLst/>
          </a:prstGeom>
          <a:noFill/>
        </p:spPr>
      </p:pic>
      <p:sp>
        <p:nvSpPr>
          <p:cNvPr id="4" name="Нижний колонтитул 3"/>
          <p:cNvSpPr>
            <a:spLocks noGrp="1"/>
          </p:cNvSpPr>
          <p:nvPr>
            <p:ph type="ftr" sz="quarter" idx="11"/>
          </p:nvPr>
        </p:nvSpPr>
        <p:spPr/>
        <p:txBody>
          <a:bodyPr/>
          <a:lstStyle/>
          <a:p>
            <a:r>
              <a:rPr lang="ru-RU" smtClean="0"/>
              <a:t>Краеведческие книги на стендах ММКВЯ 2013</a:t>
            </a:r>
            <a:endParaRPr lang="ru-RU"/>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49</TotalTime>
  <Words>303</Words>
  <Application>Microsoft Office PowerPoint</Application>
  <PresentationFormat>Экран (4:3)</PresentationFormat>
  <Paragraphs>69</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Аспект</vt:lpstr>
      <vt:lpstr>Краеведческие книги на стендах ХХVI ММКВЯ</vt:lpstr>
      <vt:lpstr>Недалеко от входа в павильон расположилась фотовыставка,</vt:lpstr>
      <vt:lpstr>посвящённая 400-летию дома Романовых</vt:lpstr>
      <vt:lpstr>Среди номинантов Ежегодного национального конкурса «Книга года»</vt:lpstr>
      <vt:lpstr>Издательская программа Правительства Москвы</vt:lpstr>
      <vt:lpstr>Издательская программа Правительства Москвы</vt:lpstr>
      <vt:lpstr>Издательская программа Правительства Москвы</vt:lpstr>
      <vt:lpstr>Слайд 8</vt:lpstr>
      <vt:lpstr>Издательская программа Правительства Москвы</vt:lpstr>
      <vt:lpstr>Издательская программа Правительства Москвы</vt:lpstr>
      <vt:lpstr>Издательская программа Правительства Москвы</vt:lpstr>
      <vt:lpstr>Издательская программа Правительства Москвы</vt:lpstr>
      <vt:lpstr>М. : Ломоносовъ, 2011.</vt:lpstr>
      <vt:lpstr>Издательство «Спутник+»</vt:lpstr>
      <vt:lpstr>Издательство «Спутник+»</vt:lpstr>
      <vt:lpstr>Издательство «Спутник+»</vt:lpstr>
      <vt:lpstr>http://notamedia.ru/work/printing/2445/</vt:lpstr>
      <vt:lpstr>Слайд 18</vt:lpstr>
      <vt:lpstr>http://moskva.kotoroy.net/</vt:lpstr>
      <vt:lpstr>Издательство «Контакт-культура»</vt:lpstr>
      <vt:lpstr>Журнал «Юный краевед»</vt:lpstr>
      <vt:lpstr>Журнал «Юный краевед»</vt:lpstr>
      <vt:lpstr>До свидания, ММКВЯ -2013! До новых плаваний</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Краеведческие книги на стендах ХХVI ММКВЯ</dc:title>
  <dc:creator>admin</dc:creator>
  <cp:lastModifiedBy>admin</cp:lastModifiedBy>
  <cp:revision>8</cp:revision>
  <dcterms:created xsi:type="dcterms:W3CDTF">2013-09-07T06:12:49Z</dcterms:created>
  <dcterms:modified xsi:type="dcterms:W3CDTF">2013-09-17T03:51:49Z</dcterms:modified>
</cp:coreProperties>
</file>