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60" r:id="rId2"/>
    <p:sldId id="256" r:id="rId3"/>
    <p:sldId id="257" r:id="rId4"/>
    <p:sldId id="258" r:id="rId5"/>
    <p:sldId id="259" r:id="rId6"/>
  </p:sldIdLst>
  <p:sldSz cx="9144000" cy="6858000" type="screen4x3"/>
  <p:notesSz cx="6813550" cy="99456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98" d="100"/>
          <a:sy n="98" d="100"/>
        </p:scale>
        <p:origin x="-108" y="-3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9213" y="0"/>
            <a:ext cx="29527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0882181-50AD-4B3A-B000-0594A1FEE578}" type="datetimeFigureOut">
              <a:rPr lang="ru-RU"/>
              <a:pPr>
                <a:defRPr/>
              </a:pPr>
              <a:t>15.06.2016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51475" cy="39163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527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9213" y="9447213"/>
            <a:ext cx="29527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83907A6-04F8-474E-994B-A5A9E92E9F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2904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A6F0AC-A39D-49A6-A154-A1366EC5280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36EF1-25A9-47A7-A2FF-E7A38DB17DF1}" type="datetimeFigureOut">
              <a:rPr lang="ru-RU"/>
              <a:pPr>
                <a:defRPr/>
              </a:pPr>
              <a:t>15.06.2016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F50B8-2D2B-4B84-8506-56E74EFB0E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2C778-688B-4D5C-8F58-9B1DE8A30334}" type="datetimeFigureOut">
              <a:rPr lang="ru-RU"/>
              <a:pPr>
                <a:defRPr/>
              </a:pPr>
              <a:t>15.06.2016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A71D9-75CB-4577-BA92-AD55E99136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BF23C-26A0-4D60-884E-8F432C54A1C1}" type="datetimeFigureOut">
              <a:rPr lang="ru-RU"/>
              <a:pPr>
                <a:defRPr/>
              </a:pPr>
              <a:t>15.06.2016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C2CB1-3FA3-49A1-9AC5-FE1B645F14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E7B6F-1114-4BFF-B69C-4FDB2F362DDE}" type="datetimeFigureOut">
              <a:rPr lang="ru-RU"/>
              <a:pPr>
                <a:defRPr/>
              </a:pPr>
              <a:t>15.06.2016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9C672-6E82-42E6-B028-8D8E1E6333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DD8EF-3CBD-4428-B3B1-7E79F7A4E1B7}" type="datetimeFigureOut">
              <a:rPr lang="ru-RU"/>
              <a:pPr>
                <a:defRPr/>
              </a:pPr>
              <a:t>15.06.2016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6887D-49C7-444F-84F3-DDF5F7B701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D656D-61C8-4BDF-B570-ED88F37FB595}" type="datetimeFigureOut">
              <a:rPr lang="ru-RU"/>
              <a:pPr>
                <a:defRPr/>
              </a:pPr>
              <a:t>15.06.2016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538A5-82DF-4748-BCD8-E4744DF83C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B3D8E-A3AD-4D96-82B5-31A5632099E6}" type="datetimeFigureOut">
              <a:rPr lang="ru-RU"/>
              <a:pPr>
                <a:defRPr/>
              </a:pPr>
              <a:t>15.06.2016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C0CF6-5483-4D9B-AB6E-F1B465EAF7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A6219-C70A-47B7-B3A4-563684CEAB4D}" type="datetimeFigureOut">
              <a:rPr lang="ru-RU"/>
              <a:pPr>
                <a:defRPr/>
              </a:pPr>
              <a:t>15.06.2016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FFFB0-ADDF-4108-9BF4-AE95BD03D6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E758D-46AA-4C6D-95F0-BC22F58D0EC1}" type="datetimeFigureOut">
              <a:rPr lang="ru-RU"/>
              <a:pPr>
                <a:defRPr/>
              </a:pPr>
              <a:t>15.06.2016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0E6B7-101C-4687-943C-1CF346C065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7F495-A8A6-4F46-B451-E88E910CE6A7}" type="datetimeFigureOut">
              <a:rPr lang="ru-RU"/>
              <a:pPr>
                <a:defRPr/>
              </a:pPr>
              <a:t>15.06.2016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D0EAF-CE38-40B2-8986-2F013CE300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8E197-B410-49DF-9B11-22097BF19E8E}" type="datetimeFigureOut">
              <a:rPr lang="ru-RU"/>
              <a:pPr>
                <a:defRPr/>
              </a:pPr>
              <a:t>15.06.2016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52367-837F-44B2-B734-C994DF9089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B59210-B586-430D-824E-59C65B998E3E}" type="datetimeFigureOut">
              <a:rPr lang="ru-RU"/>
              <a:pPr>
                <a:defRPr/>
              </a:pPr>
              <a:t>15.06.2016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A47AF2C-86FC-4EEE-9DBA-28CC5D50F3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34.png"/><Relationship Id="rId5" Type="http://schemas.openxmlformats.org/officeDocument/2006/relationships/image" Target="../media/image14.png"/><Relationship Id="rId10" Type="http://schemas.openxmlformats.org/officeDocument/2006/relationships/image" Target="../media/image33.png"/><Relationship Id="rId4" Type="http://schemas.openxmlformats.org/officeDocument/2006/relationships/image" Target="../media/image13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/>
          </p:cNvSpPr>
          <p:nvPr>
            <p:ph type="body" idx="4294967295"/>
          </p:nvPr>
        </p:nvSpPr>
        <p:spPr>
          <a:xfrm>
            <a:off x="666750" y="1146175"/>
            <a:ext cx="7219950" cy="5030788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4800" smtClean="0">
                <a:solidFill>
                  <a:srgbClr val="FF0000"/>
                </a:solidFill>
                <a:latin typeface="Times New Roman" pitchFamily="18" charset="0"/>
              </a:rPr>
              <a:t>Читатели библиотеки, посещающие её в дни работы выставки, получают на память книжные закладки</a:t>
            </a:r>
            <a:r>
              <a:rPr lang="ru-RU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2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 rot="1230985">
            <a:off x="7569200" y="4819650"/>
            <a:ext cx="1252538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Рисунок 10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 bwMode="auto">
          <a:xfrm rot="1553862">
            <a:off x="5662613" y="5386388"/>
            <a:ext cx="1427162" cy="142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Рисунок 2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rcRect/>
          <a:stretch>
            <a:fillRect/>
          </a:stretch>
        </p:blipFill>
        <p:spPr bwMode="auto">
          <a:xfrm rot="-1626670">
            <a:off x="3946525" y="5154613"/>
            <a:ext cx="119697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Рисунок 5"/>
          <p:cNvPicPr>
            <a:picLocks noChangeAspect="1"/>
          </p:cNvPicPr>
          <p:nvPr/>
        </p:nvPicPr>
        <p:blipFill>
          <a:blip r:embed="rId6">
            <a:lum bright="28000" contrast="-24000"/>
          </a:blip>
          <a:srcRect/>
          <a:stretch>
            <a:fillRect/>
          </a:stretch>
        </p:blipFill>
        <p:spPr bwMode="auto">
          <a:xfrm rot="-1299865">
            <a:off x="366713" y="5316538"/>
            <a:ext cx="108585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Рисунок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989374">
            <a:off x="2354263" y="4560888"/>
            <a:ext cx="1003300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Рисунок 8"/>
          <p:cNvPicPr>
            <a:picLocks noChangeAspect="1"/>
          </p:cNvPicPr>
          <p:nvPr/>
        </p:nvPicPr>
        <p:blipFill>
          <a:blip r:embed="rId8">
            <a:lum bright="70000" contrast="-70000"/>
          </a:blip>
          <a:srcRect/>
          <a:stretch>
            <a:fillRect/>
          </a:stretch>
        </p:blipFill>
        <p:spPr bwMode="auto">
          <a:xfrm rot="-1359832">
            <a:off x="2028825" y="5367338"/>
            <a:ext cx="857250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365" name="Group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896224"/>
              </p:ext>
            </p:extLst>
          </p:nvPr>
        </p:nvGraphicFramePr>
        <p:xfrm>
          <a:off x="0" y="0"/>
          <a:ext cx="9144000" cy="6918960"/>
        </p:xfrm>
        <a:graphic>
          <a:graphicData uri="http://schemas.openxmlformats.org/drawingml/2006/table">
            <a:tbl>
              <a:tblPr/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685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Знакомьтесь -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eorgia" pitchFamily="18" charset="0"/>
                        </a:rPr>
                        <a:t>Анисимова Анна 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-  родилась в 1983 году в поселке Кропоткин 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Бодайбинского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 района Иркутской области. Окончила факультет журналистики  в университете в Новосибирске. 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Живёт 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в Санкт-Петербурге. Её произведения вы можете встретить в детских журналах «Чиж и Ёж», «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Вездепрыг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», в газете «Детский сад со всех сторон».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</a:rPr>
                        <a:t>Книги для детей: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- Невидимый слон. М.: Настя и Никита, 2013. 6+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- Капитаны детского сада. СПб.: Детское время, 2014.6+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Знакомьтесь -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eorgia" pitchFamily="18" charset="0"/>
                        </a:rPr>
                        <a:t>Евдокимова Наталья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-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родилась в 1979 году в г. Кременчуг (Украина). Окончила Ханты-Мансийский экономический колледж. 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Живёт 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в Санкт-Петербурге. Работает в Детской библиотеке истории и культуры Санкт-Петербурга.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</a:rPr>
                        <a:t>Книги: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- Музыка звёздного света. М.: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Эксмо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, 2010. (под девичьей фамилией Дубина). 12+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 - Лето пахнет солью. М.: Самокат, 2013. 12+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 - Письмо на удачу (повесть в составе сборника). 12+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- Конец света. М.: Самокат, 2014. 12+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-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Боруэлла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. М.: Аквилегия-М., 2014. 12+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- Город с видом на море. М.: Аквилегия-М., 2015. 12+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-Аквариумные рыбки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. 2015.12+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Знакомьтесь -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eorgia" pitchFamily="18" charset="0"/>
                        </a:rPr>
                        <a:t>Михеева Тамара 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-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родилась в 1979 году в уральском городе Усть-Катаве. В семье было трое детей. Тамара - средняя. Можно сказать, что она выросла во Дворце культуры, куда мама впервые взяла 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её 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- двухмесячную - с собой на работу. Сначала девочка спала в коляске, потом на рояле. Мамины репетиции, кружки во Дворце, где бывала девочка, красота самого Дворца не могли не повлиять на творческое воображение Тамары.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</a:rPr>
                        <a:t>Книги: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Две дороги – один путь. Лысый остров. Вагриус, 2009. 12+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 Летние истории. Изд-во Марина Волкова, 2008. 6+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 Не предавай меня!. Изд. Аквилегия-М, 2013. 12+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 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Лёгкие 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горы. ИД Мещерякова, 2013. 12+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 Асино лето. Изд.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КомпасГид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, 2013. 6+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Знакомьтесь -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eorgia" pitchFamily="18" charset="0"/>
                        </a:rPr>
                        <a:t>Ремез Анна 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-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родилась в 1980 году в Ленинграде. По образованию журналист.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Работала редактором журнала о путешествиях «Всемирный Следопыт» (2003--2007), рецензентом детских книг на сайтах «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Spbkids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» и «Территория детского чтения», в журналах «Библиотека в школе», «Мамин», «Для заботливых родителей», «Афиша» и «Переплет» (2008-2012). С 2012 года работает библиотекарем Частной школы семьи Шостаковичей.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</a:rPr>
                        <a:t>Книги: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- Стражи белых ночей: Сказка. СПб.: 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Детгиз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 (Детское время), 2011. 12+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 Маяк в клеточку. СПб.: Мир 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ребёнка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, 2011. 6+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 Пятнадцать. СПб.: Премудрый сверчок, 2015.12+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Знакомьтесь -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eorgia" pitchFamily="18" charset="0"/>
                        </a:rPr>
                        <a:t>Колпакова Ольга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-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русский детский писатель, журналист, сценарист. Родилась в Алтайском крае. Закончила факультет журналистики Уральского государственного университета. Живёт в Екатеринбурге.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Автор около 70 книг для детей, среди которых сказки, повести для школьников и познавательные книги.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</a:rPr>
                        <a:t>Книги: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Принцесса, которая совсем не принцесса. Акварель, 2015. 6+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Бука+Бяка. Речь, 2016. 6+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 Луч широкой стороной, Дет. лит., 2015. 12+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 Большое сочинение про бабушку. Изд. Жук, 2012. 12+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 Как фея колючка вылечила Лето. Акварель, 2013. 0+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и многие другие.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lum bright="16000"/>
          </a:blip>
          <a:stretch>
            <a:fillRect/>
          </a:stretch>
        </p:blipFill>
        <p:spPr>
          <a:xfrm>
            <a:off x="186638" y="57634"/>
            <a:ext cx="1506568" cy="21726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/>
          <a:srcRect l="1090" t="1" r="1756" b="6907"/>
          <a:stretch/>
        </p:blipFill>
        <p:spPr>
          <a:xfrm>
            <a:off x="2028524" y="72849"/>
            <a:ext cx="1479297" cy="21602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1"/>
          <a:srcRect l="28666" t="4484" r="11151" b="30338"/>
          <a:stretch/>
        </p:blipFill>
        <p:spPr>
          <a:xfrm>
            <a:off x="3824092" y="48610"/>
            <a:ext cx="1495815" cy="216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>
            <a:lum bright="8000"/>
          </a:blip>
          <a:srcRect l="9939" t="1909" r="17519" b="1"/>
          <a:stretch/>
        </p:blipFill>
        <p:spPr>
          <a:xfrm>
            <a:off x="5582324" y="72849"/>
            <a:ext cx="1579475" cy="21357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3"/>
          <a:srcRect l="64053" t="4976" r="5158" b="31600"/>
          <a:stretch/>
        </p:blipFill>
        <p:spPr>
          <a:xfrm>
            <a:off x="7451143" y="72849"/>
            <a:ext cx="1521575" cy="20911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3300" y="6037263"/>
            <a:ext cx="741363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268146"/>
              </p:ext>
            </p:extLst>
          </p:nvPr>
        </p:nvGraphicFramePr>
        <p:xfrm>
          <a:off x="0" y="-1"/>
          <a:ext cx="9144000" cy="68580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68580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фотовыставка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 w="0"/>
                          <a:solidFill>
                            <a:srgbClr val="C00000"/>
                          </a:solidFill>
                          <a:effectLst>
                            <a:glow rad="63500">
                              <a:srgbClr val="FFC000">
                                <a:satMod val="175000"/>
                                <a:alpha val="40000"/>
                              </a:srgbClr>
                            </a:glo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«Люди детской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 w="0"/>
                          <a:solidFill>
                            <a:srgbClr val="C00000"/>
                          </a:solidFill>
                          <a:effectLst>
                            <a:glow rad="63500">
                              <a:srgbClr val="FFC000">
                                <a:satMod val="175000"/>
                                <a:alpha val="40000"/>
                              </a:srgbClr>
                            </a:glo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литературы»  </a:t>
                      </a:r>
                      <a:endParaRPr kumimoji="0" lang="ru-RU" sz="1600" b="0" i="0" u="none" strike="noStrike" kern="1200" cap="none" spc="0" normalizeH="0" baseline="0" noProof="0" dirty="0" smtClean="0">
                        <a:ln w="0"/>
                        <a:solidFill>
                          <a:srgbClr val="C00000"/>
                        </a:solidFill>
                        <a:effectLst>
                          <a:glow rad="63500">
                            <a:srgbClr val="FFC000">
                              <a:satMod val="175000"/>
                              <a:alpha val="40000"/>
                            </a:srgbClr>
                          </a:glow>
                          <a:reflection blurRad="6350" stA="55000" endA="300" endPos="45500" dir="5400000" sy="-100000" algn="bl" rotWithShape="0"/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Цитаты из книг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Ольги </a:t>
                      </a:r>
                      <a:r>
                        <a:rPr kumimoji="0" lang="ru-RU" sz="1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Колпаковой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«Бука очень не любила вытирать пыль. Особенно когда… Никогда не любила».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«Бука сама боится»</a:t>
                      </a:r>
                      <a:endParaRPr kumimoji="0" lang="ru-RU" sz="1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«Что-то происходит совсем рядом с нами. А мы не умеем разглядеть, как не умеем видеть чистый, яркий свет. Впрочем, попадая в кромешную тьму, мы так же не способны ничего разглядеть. Мы не можем нащупать тех нитей, что тянутся между нашими мирами, и либо чикаем ножницами наугад, либо тычем иголкой — куда придётся.»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5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«Большое сочинение про бабушку»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Приходите познакомиться с новыми авторами и их книгами в библиотеку на Рубежной, 18.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фотовыставка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 w="0"/>
                          <a:solidFill>
                            <a:srgbClr val="C00000"/>
                          </a:solidFill>
                          <a:effectLst>
                            <a:glow rad="63500">
                              <a:srgbClr val="FFC000">
                                <a:satMod val="175000"/>
                                <a:alpha val="40000"/>
                              </a:srgbClr>
                            </a:glo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«Люди детской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 w="0"/>
                          <a:solidFill>
                            <a:srgbClr val="C00000"/>
                          </a:solidFill>
                          <a:effectLst>
                            <a:glow rad="63500">
                              <a:srgbClr val="FFC000">
                                <a:satMod val="175000"/>
                                <a:alpha val="40000"/>
                              </a:srgbClr>
                            </a:glo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литературы»  </a:t>
                      </a:r>
                      <a:endParaRPr kumimoji="0" lang="ru-RU" sz="1600" b="0" i="0" u="none" strike="noStrike" kern="1200" cap="none" spc="0" normalizeH="0" baseline="0" noProof="0" dirty="0" smtClean="0">
                        <a:ln w="0"/>
                        <a:solidFill>
                          <a:srgbClr val="C00000"/>
                        </a:solidFill>
                        <a:effectLst>
                          <a:glow rad="63500">
                            <a:srgbClr val="FFC000">
                              <a:satMod val="175000"/>
                              <a:alpha val="40000"/>
                            </a:srgbClr>
                          </a:glow>
                          <a:reflection blurRad="6350" stA="55000" endA="300" endPos="45500" dir="5400000" sy="-100000" algn="bl" rotWithShape="0"/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Анна Ремез – библиотекарь: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«Библиотека – это  не только место, где берут книги, это информационный центр, а также – уголок отдохновения. Стараюсь привлекать литературно одарённых детей к участию в конкурсах. Одной из своих целей в работе вижу знакомство школьников с современной детской литературой. Считаю, что чтение может и должно приносить удовольствие – от захватывающего сюжета, узнавания себя в героях, открытия мира вокруг нас, постижения и преодоления себя».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Приходите познакомиться с новыми авторами и их книгами в библиотеку на Рубежной, 18.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Фотовыставка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 w="0"/>
                          <a:solidFill>
                            <a:srgbClr val="C00000"/>
                          </a:solidFill>
                          <a:effectLst>
                            <a:glow rad="63500">
                              <a:srgbClr val="FFC000">
                                <a:satMod val="175000"/>
                                <a:alpha val="40000"/>
                              </a:srgbClr>
                            </a:glo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«Люди детской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 w="0"/>
                          <a:solidFill>
                            <a:srgbClr val="C00000"/>
                          </a:solidFill>
                          <a:effectLst>
                            <a:glow rad="63500">
                              <a:srgbClr val="FFC000">
                                <a:satMod val="175000"/>
                                <a:alpha val="40000"/>
                              </a:srgbClr>
                            </a:glo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литературы»  </a:t>
                      </a:r>
                      <a:endParaRPr kumimoji="0" lang="ru-RU" sz="1600" b="0" i="0" u="none" strike="noStrike" kern="1200" cap="none" spc="0" normalizeH="0" baseline="0" noProof="0" dirty="0" smtClean="0">
                        <a:ln w="0"/>
                        <a:solidFill>
                          <a:srgbClr val="C00000"/>
                        </a:solidFill>
                        <a:effectLst>
                          <a:glow rad="63500">
                            <a:srgbClr val="FFC000">
                              <a:satMod val="175000"/>
                              <a:alpha val="40000"/>
                            </a:srgbClr>
                          </a:glow>
                          <a:reflection blurRad="6350" stA="55000" endA="300" endPos="45500" dir="5400000" sy="-100000" algn="bl" rotWithShape="0"/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Михеева Тамара о себе: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«В детстве я мечтала собрать всех бездомных собак и выступать с ними в цирке. Дрессировщиком работать. Или воздушным гимнастом. Или хорошо бы 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ещё 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стать океанологом! Или тренером дельфинов! Мультипликатором! Лесоводом! А 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ещё 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жалко, что девочек в мореходку не берут! То, о 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чём 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мы мечтаем в детстве, 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остаётся 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с нами навсегда. Поэтому, наверное, я и стала писателем. Потому что когда ты писатель, ты можешь быть и океанологом, и лесоводом, и тренером дельфинов, и даже капитаном корабля, несмотря на то, что девчонка».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Приходите познакомиться с новыми авторами и их книгами в библиотеку на Рубежной, 18.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фотовыставка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 w="0"/>
                          <a:solidFill>
                            <a:srgbClr val="C00000"/>
                          </a:solidFill>
                          <a:effectLst>
                            <a:glow rad="63500">
                              <a:srgbClr val="FFC000">
                                <a:satMod val="175000"/>
                                <a:alpha val="40000"/>
                              </a:srgbClr>
                            </a:glo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«Люди детской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 w="0"/>
                          <a:solidFill>
                            <a:srgbClr val="C00000"/>
                          </a:solidFill>
                          <a:effectLst>
                            <a:glow rad="63500">
                              <a:srgbClr val="FFC000">
                                <a:satMod val="175000"/>
                                <a:alpha val="40000"/>
                              </a:srgbClr>
                            </a:glo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литературы»  </a:t>
                      </a:r>
                      <a:endParaRPr kumimoji="0" lang="ru-RU" sz="1600" b="0" i="0" u="none" strike="noStrike" kern="1200" cap="none" spc="0" normalizeH="0" baseline="0" noProof="0" dirty="0" smtClean="0">
                        <a:ln w="0"/>
                        <a:solidFill>
                          <a:srgbClr val="C00000"/>
                        </a:solidFill>
                        <a:effectLst>
                          <a:glow rad="63500">
                            <a:srgbClr val="FFC000">
                              <a:satMod val="175000"/>
                              <a:alpha val="40000"/>
                            </a:srgbClr>
                          </a:glow>
                          <a:reflection blurRad="6350" stA="55000" endA="300" endPos="45500" dir="5400000" sy="-100000" algn="bl" rotWithShape="0"/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Цитаты из книг Натальи Евдокимовой: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5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«Я люблю смотреть со стороны. Это просто. Мысленно отходишь на шаг назад и смотришь на себя и на других, будто не присутствуешь. Если сделать так, то многое меняется. И я тоже меняюсь…»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«Лето пахнет солью»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«Даже если девчонка выглядит как нормальная и с виду ничего, надо помнить, что в голове у </a:t>
                      </a:r>
                      <a:r>
                        <a:rPr kumimoji="0" lang="ru-RU" sz="9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неё </a:t>
                      </a:r>
                      <a:r>
                        <a:rPr kumimoji="0" lang="ru-RU" sz="9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всякая женская ерунда, которую ничем не победишь»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«Конец света»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«</a:t>
                      </a:r>
                      <a:r>
                        <a:rPr kumimoji="0" lang="ru-RU" sz="9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Вот всегда так получается! С одной стороны у тебя — </a:t>
                      </a:r>
                      <a:r>
                        <a:rPr kumimoji="0" lang="ru-RU" sz="9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сверхспособности</a:t>
                      </a:r>
                      <a:r>
                        <a:rPr kumimoji="0" lang="ru-RU" sz="9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. Желание помогать всему миру и его окрестностям. С другой — родители, которые об этих возможностях знать не должны… Как это несправедливо!»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«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Боруэлла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Приходите познакомиться с новыми авторами и их книгами в библиотеку на Рубежной, 18.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Georgia" panose="02040502050405020303" pitchFamily="18" charset="0"/>
                        </a:rPr>
                        <a:t>фотовыставка</a:t>
                      </a:r>
                    </a:p>
                    <a:p>
                      <a:pPr algn="ctr"/>
                      <a:endParaRPr lang="ru-RU" sz="1100" dirty="0" smtClean="0">
                        <a:latin typeface="Georgia" panose="02040502050405020303" pitchFamily="18" charset="0"/>
                      </a:endParaRPr>
                    </a:p>
                    <a:p>
                      <a:endParaRPr lang="ru-RU" sz="1000" dirty="0" smtClean="0">
                        <a:latin typeface="Georgia" panose="02040502050405020303" pitchFamily="18" charset="0"/>
                      </a:endParaRPr>
                    </a:p>
                    <a:p>
                      <a:endParaRPr lang="ru-RU" sz="1000" dirty="0" smtClean="0">
                        <a:latin typeface="Georgia" panose="02040502050405020303" pitchFamily="18" charset="0"/>
                      </a:endParaRPr>
                    </a:p>
                    <a:p>
                      <a:endParaRPr lang="ru-RU" sz="1000" dirty="0" smtClean="0">
                        <a:latin typeface="Georgia" panose="02040502050405020303" pitchFamily="18" charset="0"/>
                      </a:endParaRPr>
                    </a:p>
                    <a:p>
                      <a:r>
                        <a:rPr lang="ru-RU" sz="1000" dirty="0" smtClean="0">
                          <a:latin typeface="Georgia" panose="02040502050405020303" pitchFamily="18" charset="0"/>
                        </a:rPr>
                        <a:t>Из интервью с Анной Анисимовой:</a:t>
                      </a:r>
                    </a:p>
                    <a:p>
                      <a:r>
                        <a:rPr lang="ru-RU" sz="1000" b="1" dirty="0" smtClean="0">
                          <a:latin typeface="Georgia" panose="02040502050405020303" pitchFamily="18" charset="0"/>
                        </a:rPr>
                        <a:t>- Почему вы решили стать писательницей?</a:t>
                      </a:r>
                    </a:p>
                    <a:p>
                      <a:r>
                        <a:rPr lang="ru-RU" sz="1000" dirty="0" smtClean="0">
                          <a:latin typeface="Georgia" panose="02040502050405020303" pitchFamily="18" charset="0"/>
                        </a:rPr>
                        <a:t>— Когда я была маленькой, мне очень нравилось читать детские книжки. Потом я выросла. Но, даже уже учась в университете, когда необходимо было читать много литературы — и русской, и зарубежной, и специальной по истории и экономике, — я приходила в библиотеку и заказывала детские книжки, потому что никак не могла с ними расстаться. А потом мы с моей подругой стали вести страничку для детей в газете «Советская Сибирь», называлась она «Тормашки». Для «Тормашек» мы придумывали разных героев и истории с ними. А потом я решила, что как-то нужно развиваться, стараться писать лучше.</a:t>
                      </a:r>
                    </a:p>
                    <a:p>
                      <a:endParaRPr lang="ru-RU" sz="1000" dirty="0" smtClean="0">
                        <a:latin typeface="Georgia" panose="02040502050405020303" pitchFamily="18" charset="0"/>
                      </a:endParaRPr>
                    </a:p>
                    <a:p>
                      <a:pPr algn="ctr"/>
                      <a:r>
                        <a:rPr lang="ru-RU" sz="1000" b="0" baseline="0" dirty="0" smtClean="0">
                          <a:latin typeface="Georgia" panose="02040502050405020303" pitchFamily="18" charset="0"/>
                        </a:rPr>
                        <a:t>Приходите познакомиться с новыми авторами и их книгами в библиотеку на Рубежной, 18.</a:t>
                      </a:r>
                      <a:endParaRPr lang="ru-RU" sz="1000" b="0" dirty="0" smtClean="0">
                        <a:latin typeface="Georgia" panose="02040502050405020303" pitchFamily="18" charset="0"/>
                      </a:endParaRPr>
                    </a:p>
                    <a:p>
                      <a:endParaRPr lang="ru-RU" sz="1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6387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5338" y="6105525"/>
            <a:ext cx="790575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220690" y="163630"/>
            <a:ext cx="1953928" cy="584775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0"/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Georgia" panose="02040502050405020303" pitchFamily="18" charset="0"/>
              </a:rPr>
              <a:t>«Люди детской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0"/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Georgia" panose="02040502050405020303" pitchFamily="18" charset="0"/>
              </a:rPr>
              <a:t>литературы»  </a:t>
            </a:r>
            <a:endParaRPr lang="ru-RU" sz="1600" dirty="0">
              <a:ln w="0"/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+mn-lt"/>
            </a:endParaRPr>
          </a:p>
        </p:txBody>
      </p:sp>
      <p:pic>
        <p:nvPicPr>
          <p:cNvPr id="16389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5575" y="6105525"/>
            <a:ext cx="7874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Рисунок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35613" y="6015038"/>
            <a:ext cx="758825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Рисунок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41800" y="6037263"/>
            <a:ext cx="72390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Рисунок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8325" y="6015038"/>
            <a:ext cx="749300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Рисунок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63" y="6016625"/>
            <a:ext cx="7207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Рисунок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78300" y="5233988"/>
            <a:ext cx="7874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Рисунок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5663" y="6105525"/>
            <a:ext cx="785812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Рисунок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7950" y="6105525"/>
            <a:ext cx="7874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9673" y="4296778"/>
            <a:ext cx="958263" cy="1112504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lum bright="20000"/>
          </a:blip>
          <a:stretch>
            <a:fillRect/>
          </a:stretch>
        </p:blipFill>
        <p:spPr>
          <a:xfrm>
            <a:off x="2648728" y="4190684"/>
            <a:ext cx="882613" cy="1218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10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 rot="-1358319">
            <a:off x="7697788" y="5240338"/>
            <a:ext cx="984250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Рисунок 7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5595938" y="4567238"/>
            <a:ext cx="1609725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Рисунок 5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 bwMode="auto">
          <a:xfrm rot="1093196">
            <a:off x="3981450" y="4776788"/>
            <a:ext cx="1198563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16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rcRect/>
          <a:stretch>
            <a:fillRect/>
          </a:stretch>
        </p:blipFill>
        <p:spPr bwMode="auto">
          <a:xfrm rot="739561">
            <a:off x="2265363" y="5213350"/>
            <a:ext cx="962025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Рисунок 17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rcRect/>
          <a:stretch>
            <a:fillRect/>
          </a:stretch>
        </p:blipFill>
        <p:spPr bwMode="auto">
          <a:xfrm rot="-901465">
            <a:off x="2165350" y="3549650"/>
            <a:ext cx="1131888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Рисунок 4"/>
          <p:cNvPicPr>
            <a:picLocks noChangeAspect="1"/>
          </p:cNvPicPr>
          <p:nvPr/>
        </p:nvPicPr>
        <p:blipFill>
          <a:blip r:embed="rId7">
            <a:lum bright="70000" contrast="-70000"/>
          </a:blip>
          <a:srcRect/>
          <a:stretch>
            <a:fillRect/>
          </a:stretch>
        </p:blipFill>
        <p:spPr bwMode="auto">
          <a:xfrm rot="-966648">
            <a:off x="280988" y="5405438"/>
            <a:ext cx="1271587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435" name="Group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393936"/>
              </p:ext>
            </p:extLst>
          </p:nvPr>
        </p:nvGraphicFramePr>
        <p:xfrm>
          <a:off x="0" y="-31750"/>
          <a:ext cx="9144000" cy="6919913"/>
        </p:xfrm>
        <a:graphic>
          <a:graphicData uri="http://schemas.openxmlformats.org/drawingml/2006/table">
            <a:tbl>
              <a:tblPr/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6919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Знакомьтесь -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eorgia" pitchFamily="18" charset="0"/>
                        </a:rPr>
                        <a:t>Кравченко Ася 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-   (настоящее имя Анна 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Световна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 Кравченко, родилась 19 августа 1971 года, Москва) - психолог, переводчик с 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фран-цузского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, журналист, и детский писатель.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Училась в МГУ на факультете психологии. Затем год в Сорбонне. Затем опять на факультете психологии МГУ в аспирантуре. Защитила диссертацию. Работала редактором театрального журнала "Станиславский". А сейчас вот печатает уже третью свою книжку, хотя и не 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признаёт 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себя писателем.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</a:rPr>
                        <a:t>Книги: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 Здравствуй, лошадь! ОГИ, 2008. 6+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 Сказки старого дома. ОГИ, 2010. 6+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 Перелётные дети. Б.С.Г.-Пресс, 2014. 12+        и др.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Знакомьтесь -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eorgia" pitchFamily="18" charset="0"/>
                        </a:rPr>
                        <a:t>Блинов Александр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-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родился в Москве. По первой профессии - конструктор летательных аппаратов (ракет), по второй — художник — график. А 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ещё 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он работает как архитектор — рисует здания, придумывает проекты домов и квартир. И рассказы его напоминают такие сказочные дома, в одном из которых живёт весёлый герой — мальчик Саша, над которым все потешаются.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</a:rPr>
                        <a:t>Книги: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Рассказы толстого мальчика. М.: Арт-Волхонка, 2015. 6+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 Чистые враки. М. Самокат, 2016. 6+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Знакомьтесь -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eorgia" pitchFamily="18" charset="0"/>
                        </a:rPr>
                        <a:t>Бундур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eorgia" pitchFamily="18" charset="0"/>
                        </a:rPr>
                        <a:t> Олег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-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врач, детский писатель, поэт. Член Союза 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российс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-ких писателей (1992).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Окончил Ленинградский медицинский институт (1971). С 1981г. 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живёт 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в г. Кандалакше Мурманской области, работает 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психоте-рапевтом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 в городской поликлинике.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Автор более 40 книг стихов и прозы. Публикуется в детских журналах и газетах. Первые 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произве-дения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 О. 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Бундура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 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появи-лись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 в печати в 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шестидеся-тые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 годы 20 в. и сразу при-обрели популярность 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сре-ди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 детей и их родителей.</a:t>
                      </a: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</a:rPr>
                        <a:t>Книги: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 Царское море. ДЕТГЗ, 2016.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 В гостях у белого медведя. ДЕТГИЗ, 2015. 6+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 Каша с видами на море. Априори-Пресс, 2013. 6+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 Если я бы стал вдруг папой. Оникс, 2013. 6+         и др.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Знакомьтесь -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eorgia" pitchFamily="18" charset="0"/>
                        </a:rPr>
                        <a:t>Понорницкая Илга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-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(настоящее имя Басова Евгения Владимировна) родилась в Красноярске 26 февраля 1963 года. Через некоторое время переехала вместе с родителями-инженерами в Чебоксары. Закончила школу с золо-той медалью. Уже в то вре-мя она начала писать стихи и рассказы. Один из рас-сказов был опубликован в журнале «Семья и школа». Дальше учиться Евгения уезжает в Москву, посту-пает в МГУ. После оконча-ния университета живёт и работает в Магадане. В настоящее время проживает в Чебоксарах.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</a:rPr>
                        <a:t>Книги: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Эй, Рыбка! М.: Самокат, 2011. 12+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Булка, беляш и другие с Лесной улицы. М.: Речь, 2014. 6+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Знакомьтесь -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eorgia" pitchFamily="18" charset="0"/>
                        </a:rPr>
                        <a:t>Строкина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eorgia" pitchFamily="18" charset="0"/>
                        </a:rPr>
                        <a:t> Анастасия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-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 поэт, филолог, переводчик с английского, датского, французского, итальянского языков.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Родилась в 1984 году в поселке 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Луостари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 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Печенегского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 района Мурманской области (Заполярный округ). В средней школе училась в гг. Николаеве, 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Кишинёве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, Санкт-Петербурге. Окончила Литературный институт. 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Живёт 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в Подмосковье в доме, который построила сама. Работает редактором в журнале «Библиография».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</a:rPr>
                        <a:t>Книги: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 Кит плывет на север. ИД 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КомпасГид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, 2015. 0+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lum bright="9000"/>
          </a:blip>
          <a:stretch>
            <a:fillRect/>
          </a:stretch>
        </p:blipFill>
        <p:spPr>
          <a:xfrm>
            <a:off x="169886" y="103296"/>
            <a:ext cx="1524154" cy="2032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/>
          <a:srcRect l="26059" t="5272" r="37696" b="18939"/>
          <a:stretch/>
        </p:blipFill>
        <p:spPr>
          <a:xfrm>
            <a:off x="1984745" y="105204"/>
            <a:ext cx="1523076" cy="2139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9433" y="105204"/>
            <a:ext cx="1494551" cy="2041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9159" y="105204"/>
            <a:ext cx="1616809" cy="2171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2"/>
          <a:srcRect l="13421" t="2302" r="36573"/>
          <a:stretch/>
        </p:blipFill>
        <p:spPr>
          <a:xfrm>
            <a:off x="7451143" y="105204"/>
            <a:ext cx="1497297" cy="2108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8325" y="6015038"/>
            <a:ext cx="749300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279" y="917157"/>
            <a:ext cx="1093211" cy="14030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43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3300" y="6037263"/>
            <a:ext cx="741363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-1"/>
          <a:ext cx="9144000" cy="68580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68580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фотовыставка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 w="0"/>
                          <a:solidFill>
                            <a:srgbClr val="C00000"/>
                          </a:solidFill>
                          <a:effectLst>
                            <a:glow rad="63500">
                              <a:srgbClr val="FFC000">
                                <a:satMod val="175000"/>
                                <a:alpha val="40000"/>
                              </a:srgbClr>
                            </a:glo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«Люди детской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 w="0"/>
                          <a:solidFill>
                            <a:srgbClr val="C00000"/>
                          </a:solidFill>
                          <a:effectLst>
                            <a:glow rad="63500">
                              <a:srgbClr val="FFC000">
                                <a:satMod val="175000"/>
                                <a:alpha val="40000"/>
                              </a:srgbClr>
                            </a:glo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литературы»  </a:t>
                      </a:r>
                      <a:endParaRPr kumimoji="0" lang="ru-RU" sz="1600" b="0" i="0" u="none" strike="noStrike" kern="1200" cap="none" spc="0" normalizeH="0" baseline="0" noProof="0" dirty="0" smtClean="0">
                        <a:ln w="0"/>
                        <a:solidFill>
                          <a:srgbClr val="C00000"/>
                        </a:solidFill>
                        <a:effectLst>
                          <a:glow rad="63500">
                            <a:srgbClr val="FFC000">
                              <a:satMod val="175000"/>
                              <a:alpha val="40000"/>
                            </a:srgbClr>
                          </a:glow>
                          <a:reflection blurRad="6350" stA="55000" endA="300" endPos="45500" dir="5400000" sy="-100000" algn="bl" rotWithShape="0"/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Стихи: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5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Даже звёзды угасают,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Тают ледяные глыбы,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Даже у огромной рыбы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Злые зубы выпадают,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Исчезают великаны,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Города и даже страны,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И дубы, и кипарисы,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И лесные волколисы,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И драконы, и кентавры,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Даже </a:t>
                      </a:r>
                      <a:r>
                        <a:rPr kumimoji="0" lang="ru-RU" sz="10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буробронтозавры</a:t>
                      </a:r>
                      <a:r>
                        <a:rPr kumimoji="0" lang="ru-RU" sz="1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Даже австралопитеки,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Запахи, слова и звуки,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Только бабушки и внуки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Бесконечные навеки.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Из интервью с Анастасией </a:t>
                      </a:r>
                      <a:r>
                        <a:rPr kumimoji="0" lang="ru-RU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Строкиной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- Где вы свободнее себя чувствуете — в стихах или прозе? Что для вас «естественная среда обитания»?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- Мыслю в столбик. Даже в прозе.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Приходите познакомиться с новыми авторами и их книгами в библиотеку на Рубежной, 18.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фотовыставка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 w="0"/>
                          <a:solidFill>
                            <a:srgbClr val="C00000"/>
                          </a:solidFill>
                          <a:effectLst>
                            <a:glow rad="63500">
                              <a:srgbClr val="FFC000">
                                <a:satMod val="175000"/>
                                <a:alpha val="40000"/>
                              </a:srgbClr>
                            </a:glo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«Люди детской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 w="0"/>
                          <a:solidFill>
                            <a:srgbClr val="C00000"/>
                          </a:solidFill>
                          <a:effectLst>
                            <a:glow rad="63500">
                              <a:srgbClr val="FFC000">
                                <a:satMod val="175000"/>
                                <a:alpha val="40000"/>
                              </a:srgbClr>
                            </a:glo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литературы»  </a:t>
                      </a:r>
                      <a:endParaRPr kumimoji="0" lang="ru-RU" sz="500" b="0" i="0" u="none" strike="noStrike" kern="1200" cap="none" spc="0" normalizeH="0" baseline="0" noProof="0" dirty="0" smtClean="0">
                        <a:ln w="0"/>
                        <a:solidFill>
                          <a:srgbClr val="C00000"/>
                        </a:solidFill>
                        <a:effectLst>
                          <a:glow rad="63500">
                            <a:srgbClr val="FFC000">
                              <a:satMod val="175000"/>
                              <a:alpha val="40000"/>
                            </a:srgbClr>
                          </a:glow>
                          <a:reflection blurRad="6350" stA="55000" endA="300" endPos="45500" dir="5400000" sy="-100000" algn="bl" rotWithShape="0"/>
                        </a:effectLst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400" b="0" i="0" u="none" strike="noStrike" kern="1200" cap="none" spc="0" normalizeH="0" baseline="0" noProof="0" dirty="0" smtClean="0">
                        <a:ln w="0"/>
                        <a:solidFill>
                          <a:srgbClr val="C00000"/>
                        </a:solidFill>
                        <a:effectLst>
                          <a:glow rad="63500">
                            <a:srgbClr val="FFC000">
                              <a:satMod val="175000"/>
                              <a:alpha val="40000"/>
                            </a:srgbClr>
                          </a:glow>
                          <a:reflection blurRad="6350" stA="55000" endA="300" endPos="45500" dir="5400000" sy="-100000" algn="bl" rotWithShape="0"/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Иллюстрации из книги…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Художник: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Бухалова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Елизавета.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Приходите познакомиться с новыми авторами и их книгами в библиотеку на Рубежной, 18.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Фотовыставка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 w="0"/>
                          <a:solidFill>
                            <a:srgbClr val="C00000"/>
                          </a:solidFill>
                          <a:effectLst>
                            <a:glow rad="63500">
                              <a:srgbClr val="FFC000">
                                <a:satMod val="175000"/>
                                <a:alpha val="40000"/>
                              </a:srgbClr>
                            </a:glo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«Люди детской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 w="0"/>
                          <a:solidFill>
                            <a:srgbClr val="C00000"/>
                          </a:solidFill>
                          <a:effectLst>
                            <a:glow rad="63500">
                              <a:srgbClr val="FFC000">
                                <a:satMod val="175000"/>
                                <a:alpha val="40000"/>
                              </a:srgbClr>
                            </a:glo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литературы»  </a:t>
                      </a:r>
                      <a:endParaRPr kumimoji="0" lang="ru-RU" sz="1600" b="0" i="0" u="none" strike="noStrike" kern="1200" cap="none" spc="0" normalizeH="0" baseline="0" noProof="0" dirty="0" smtClean="0">
                        <a:ln w="0"/>
                        <a:solidFill>
                          <a:srgbClr val="C00000"/>
                        </a:solidFill>
                        <a:effectLst>
                          <a:glow rad="63500">
                            <a:srgbClr val="FFC000">
                              <a:satMod val="175000"/>
                              <a:alpha val="40000"/>
                            </a:srgbClr>
                          </a:glow>
                          <a:reflection blurRad="6350" stA="55000" endA="300" endPos="45500" dir="5400000" sy="-100000" algn="bl" rotWithShape="0"/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Стихи: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Только позови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5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Мы вдвоём всегда,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Каждый день и час,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Не разлей вода –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Называют нас.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Даже если вдруг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Друга нет со мной,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Знаю я,  что друг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Рядом, за спиной.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Только позови,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Коль беда вокруг,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Как из-под земли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Вырастает друг!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Картинка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В лесу пожелтели опушки,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Над городом туча хмурится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А листья лежат, как веснушки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Повеселевшей улицы.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Приходите познакомиться с новыми авторами и их книгами в библиотеку на Рубежной, 18.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фотовыставка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 w="0"/>
                          <a:solidFill>
                            <a:srgbClr val="C00000"/>
                          </a:solidFill>
                          <a:effectLst>
                            <a:glow rad="63500">
                              <a:srgbClr val="FFC000">
                                <a:satMod val="175000"/>
                                <a:alpha val="40000"/>
                              </a:srgbClr>
                            </a:glo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«Люди детской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 w="0"/>
                          <a:solidFill>
                            <a:srgbClr val="C00000"/>
                          </a:solidFill>
                          <a:effectLst>
                            <a:glow rad="63500">
                              <a:srgbClr val="FFC000">
                                <a:satMod val="175000"/>
                                <a:alpha val="40000"/>
                              </a:srgbClr>
                            </a:glow>
                            <a:reflection blurRad="6350" stA="55000" endA="300" endPos="45500" dir="5400000" sy="-100000" algn="bl" rotWithShape="0"/>
                          </a:effectLst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литературы»  </a:t>
                      </a:r>
                      <a:endParaRPr kumimoji="0" lang="ru-RU" sz="1600" b="0" i="0" u="none" strike="noStrike" kern="1200" cap="none" spc="0" normalizeH="0" baseline="0" noProof="0" dirty="0" smtClean="0">
                        <a:ln w="0"/>
                        <a:solidFill>
                          <a:srgbClr val="C00000"/>
                        </a:solidFill>
                        <a:effectLst>
                          <a:glow rad="63500">
                            <a:srgbClr val="FFC000">
                              <a:satMod val="175000"/>
                              <a:alpha val="40000"/>
                            </a:srgbClr>
                          </a:glow>
                          <a:reflection blurRad="6350" stA="55000" endA="300" endPos="45500" dir="5400000" sy="-100000" algn="bl" rotWithShape="0"/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Отзыв 11-летней Насти </a:t>
                      </a:r>
                      <a:r>
                        <a:rPr kumimoji="0" lang="ru-RU" sz="9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Лавряшиной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на книгу Александра </a:t>
                      </a:r>
                      <a:r>
                        <a:rPr kumimoji="0" lang="ru-RU" sz="9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Блинова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«Рассказы толстого мальчика»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«Рассказы Александра </a:t>
                      </a:r>
                      <a:r>
                        <a:rPr kumimoji="0" lang="ru-RU" sz="95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Блинова</a:t>
                      </a:r>
                      <a:r>
                        <a:rPr kumimoji="0" lang="ru-RU" sz="9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(фамилия-вкуснятина) о своём детстве - разного типа: где-то смешно до боли в животе и слёз, а где-то грустно.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В каждой главе что-то новое, что-то увлекательное. И герои все разные! И сама книга другая, не такая как все. Мне и моей маме она очень понравилась! Всё легко, интересно, и перед глазами стоит картинка: этот толстый мальчик и его невероятные приключения.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А ещё я узнала много нового о том, что было в середине прошлого века: как одевались, говорили, во что дети играли. Всё другое не как сейчас, и, читая эти рассказы, ты переносишься в то время.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Приходите познакомиться с новыми авторами и их книгами в библиотеку на Рубежной, 18.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Georgia" panose="02040502050405020303" pitchFamily="18" charset="0"/>
                        </a:rPr>
                        <a:t>фотовыставка</a:t>
                      </a:r>
                    </a:p>
                    <a:p>
                      <a:pPr algn="ctr"/>
                      <a:endParaRPr lang="ru-RU" sz="1100" dirty="0" smtClean="0">
                        <a:latin typeface="Georgia" panose="02040502050405020303" pitchFamily="18" charset="0"/>
                      </a:endParaRPr>
                    </a:p>
                    <a:p>
                      <a:endParaRPr lang="ru-RU" sz="1000" dirty="0" smtClean="0">
                        <a:latin typeface="Georgia" panose="02040502050405020303" pitchFamily="18" charset="0"/>
                      </a:endParaRPr>
                    </a:p>
                    <a:p>
                      <a:endParaRPr lang="ru-RU" sz="1000" dirty="0" smtClean="0">
                        <a:latin typeface="Georgia" panose="02040502050405020303" pitchFamily="18" charset="0"/>
                      </a:endParaRPr>
                    </a:p>
                    <a:p>
                      <a:endParaRPr lang="ru-RU" sz="1000" dirty="0" smtClean="0">
                        <a:latin typeface="Georgia" panose="02040502050405020303" pitchFamily="18" charset="0"/>
                      </a:endParaRPr>
                    </a:p>
                    <a:p>
                      <a:r>
                        <a:rPr lang="ru-RU" sz="900" i="1" dirty="0" smtClean="0">
                          <a:latin typeface="Georgia" panose="02040502050405020303" pitchFamily="18" charset="0"/>
                        </a:rPr>
                        <a:t>Вот какой стих сложил Кабачок, после того как полакомился в городе голландскими тюльпанами:</a:t>
                      </a:r>
                    </a:p>
                    <a:p>
                      <a:pPr marL="0" indent="0" algn="l">
                        <a:tabLst/>
                      </a:pPr>
                      <a:r>
                        <a:rPr lang="ru-RU" sz="900" i="1" dirty="0" smtClean="0">
                          <a:latin typeface="Georgia" panose="02040502050405020303" pitchFamily="18" charset="0"/>
                        </a:rPr>
                        <a:t>Если вы вдруг захотите</a:t>
                      </a:r>
                    </a:p>
                    <a:p>
                      <a:pPr marL="0" indent="0" algn="l">
                        <a:tabLst/>
                      </a:pPr>
                      <a:r>
                        <a:rPr lang="ru-RU" sz="900" i="1" dirty="0" smtClean="0">
                          <a:latin typeface="Georgia" panose="02040502050405020303" pitchFamily="18" charset="0"/>
                        </a:rPr>
                        <a:t>Порадовать вашу лошадку,</a:t>
                      </a:r>
                    </a:p>
                    <a:p>
                      <a:pPr marL="0" indent="0" algn="l">
                        <a:tabLst/>
                      </a:pPr>
                      <a:r>
                        <a:rPr lang="ru-RU" sz="900" i="1" dirty="0" smtClean="0">
                          <a:latin typeface="Georgia" panose="02040502050405020303" pitchFamily="18" charset="0"/>
                        </a:rPr>
                        <a:t>Вы ей цветы подарите,</a:t>
                      </a:r>
                    </a:p>
                    <a:p>
                      <a:pPr marL="0" indent="0" algn="l">
                        <a:tabLst/>
                      </a:pPr>
                      <a:r>
                        <a:rPr lang="ru-RU" sz="900" i="1" dirty="0" smtClean="0">
                          <a:latin typeface="Georgia" panose="02040502050405020303" pitchFamily="18" charset="0"/>
                        </a:rPr>
                        <a:t>Желательно свежие, с грядки.</a:t>
                      </a:r>
                    </a:p>
                    <a:p>
                      <a:pPr marL="0" indent="0" algn="l">
                        <a:tabLst/>
                      </a:pPr>
                      <a:r>
                        <a:rPr lang="ru-RU" sz="900" i="1" dirty="0" smtClean="0">
                          <a:latin typeface="Georgia" panose="02040502050405020303" pitchFamily="18" charset="0"/>
                        </a:rPr>
                        <a:t>Тюльпаны, нарциссы, пионы —Любым будет рада она.</a:t>
                      </a:r>
                    </a:p>
                    <a:p>
                      <a:pPr marL="0" indent="0" algn="l">
                        <a:tabLst/>
                      </a:pPr>
                      <a:r>
                        <a:rPr lang="ru-RU" sz="900" i="1" dirty="0" smtClean="0">
                          <a:latin typeface="Georgia" panose="02040502050405020303" pitchFamily="18" charset="0"/>
                        </a:rPr>
                        <a:t>От нежных цветочных бутонов</a:t>
                      </a:r>
                    </a:p>
                    <a:p>
                      <a:pPr marL="0" indent="0" algn="l">
                        <a:tabLst/>
                      </a:pPr>
                      <a:r>
                        <a:rPr lang="ru-RU" sz="900" i="1" dirty="0" smtClean="0">
                          <a:latin typeface="Georgia" panose="02040502050405020303" pitchFamily="18" charset="0"/>
                        </a:rPr>
                        <a:t>В душе у лошадки весна!</a:t>
                      </a:r>
                    </a:p>
                    <a:p>
                      <a:pPr marL="0" indent="0" algn="l">
                        <a:tabLst/>
                      </a:pPr>
                      <a:endParaRPr lang="ru-RU" sz="400" i="1" dirty="0" smtClean="0">
                        <a:latin typeface="Georgia" panose="02040502050405020303" pitchFamily="18" charset="0"/>
                      </a:endParaRPr>
                    </a:p>
                    <a:p>
                      <a:pPr marL="0" indent="0" algn="r">
                        <a:tabLst/>
                      </a:pPr>
                      <a:r>
                        <a:rPr lang="ru-RU" sz="900" i="0" dirty="0" smtClean="0">
                          <a:latin typeface="Georgia" panose="02040502050405020303" pitchFamily="18" charset="0"/>
                        </a:rPr>
                        <a:t>«Здравствуй, лошадь!»</a:t>
                      </a:r>
                    </a:p>
                    <a:p>
                      <a:pPr marL="0" indent="0" algn="r">
                        <a:tabLst/>
                      </a:pPr>
                      <a:endParaRPr lang="ru-RU" sz="1000" i="0" dirty="0" smtClean="0">
                        <a:latin typeface="Georgia" panose="02040502050405020303" pitchFamily="18" charset="0"/>
                      </a:endParaRPr>
                    </a:p>
                    <a:p>
                      <a:pPr marL="539750" indent="0" algn="l">
                        <a:tabLst/>
                      </a:pPr>
                      <a:r>
                        <a:rPr lang="ru-RU" sz="1000" i="0" dirty="0" smtClean="0">
                          <a:latin typeface="Georgia" panose="02040502050405020303" pitchFamily="18" charset="0"/>
                        </a:rPr>
                        <a:t>Новая книга Аси Кравченко «Куда бежишь?» 2015, конечно же, про собак. Но и про людей. </a:t>
                      </a:r>
                      <a:r>
                        <a:rPr lang="ru-RU" sz="950" i="0" dirty="0" smtClean="0">
                          <a:latin typeface="Georgia" panose="02040502050405020303" pitchFamily="18" charset="0"/>
                        </a:rPr>
                        <a:t>Это история дружбы и взросления. </a:t>
                      </a:r>
                    </a:p>
                    <a:p>
                      <a:pPr marL="0" indent="0" algn="l">
                        <a:tabLst/>
                      </a:pPr>
                      <a:r>
                        <a:rPr lang="ru-RU" sz="900" i="0" dirty="0" smtClean="0">
                          <a:latin typeface="Georgia" panose="02040502050405020303" pitchFamily="18" charset="0"/>
                        </a:rPr>
                        <a:t>Это и сказка большого города. Города, каким его видят дети. Книга рекомендована для чтения взрослыми детям младше 7 лет и для самостоятельного чтения детям младшего и среднего школьного возраста.</a:t>
                      </a:r>
                    </a:p>
                    <a:p>
                      <a:pPr algn="ctr"/>
                      <a:endParaRPr lang="ru-RU" sz="1000" b="0" baseline="0" dirty="0" smtClean="0">
                        <a:latin typeface="Georgia" panose="02040502050405020303" pitchFamily="18" charset="0"/>
                      </a:endParaRPr>
                    </a:p>
                    <a:p>
                      <a:pPr algn="ctr"/>
                      <a:r>
                        <a:rPr lang="ru-RU" sz="1000" b="0" baseline="0" dirty="0" smtClean="0">
                          <a:latin typeface="Georgia" panose="02040502050405020303" pitchFamily="18" charset="0"/>
                        </a:rPr>
                        <a:t>Приходите познакомиться с новыми авторами и их книгами в библиотеку на       </a:t>
                      </a:r>
                    </a:p>
                    <a:p>
                      <a:pPr algn="ctr"/>
                      <a:r>
                        <a:rPr lang="ru-RU" sz="1000" b="0" baseline="0" dirty="0" smtClean="0">
                          <a:latin typeface="Georgia" panose="02040502050405020303" pitchFamily="18" charset="0"/>
                        </a:rPr>
                        <a:t>               Рубежной, 18.</a:t>
                      </a:r>
                      <a:endParaRPr lang="ru-RU" sz="1000" b="0" dirty="0" smtClean="0">
                        <a:latin typeface="Georgia" panose="02040502050405020303" pitchFamily="18" charset="0"/>
                      </a:endParaRPr>
                    </a:p>
                    <a:p>
                      <a:endParaRPr lang="ru-RU" sz="1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8437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5338" y="6105525"/>
            <a:ext cx="790575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220690" y="163630"/>
            <a:ext cx="1953928" cy="584775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0"/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Georgia" panose="02040502050405020303" pitchFamily="18" charset="0"/>
              </a:rPr>
              <a:t>«Люди детской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0"/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Georgia" panose="02040502050405020303" pitchFamily="18" charset="0"/>
              </a:rPr>
              <a:t>литературы»  </a:t>
            </a:r>
            <a:endParaRPr lang="ru-RU" sz="1600" dirty="0">
              <a:ln w="0"/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+mn-lt"/>
            </a:endParaRPr>
          </a:p>
        </p:txBody>
      </p:sp>
      <p:pic>
        <p:nvPicPr>
          <p:cNvPr id="18439" name="Рисунок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5575" y="6105525"/>
            <a:ext cx="7874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Рисунок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35613" y="6015038"/>
            <a:ext cx="758825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Рисунок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41800" y="6037263"/>
            <a:ext cx="72390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Рисунок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63" y="6016625"/>
            <a:ext cx="7207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Рисунок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78300" y="5233988"/>
            <a:ext cx="7874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Рисунок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5663" y="6105525"/>
            <a:ext cx="785812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Рисунок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47950" y="6105525"/>
            <a:ext cx="7874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Рисунок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53300" y="2976563"/>
            <a:ext cx="587375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/>
          <a:srcRect l="4684" t="3009" r="51921" b="5914"/>
          <a:stretch/>
        </p:blipFill>
        <p:spPr>
          <a:xfrm>
            <a:off x="1865810" y="2502742"/>
            <a:ext cx="849250" cy="11300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/>
          <a:srcRect l="50177" t="-256" b="1"/>
          <a:stretch/>
        </p:blipFill>
        <p:spPr>
          <a:xfrm>
            <a:off x="1895421" y="3685662"/>
            <a:ext cx="1037330" cy="1323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/>
          <a:srcRect l="52021" t="19305" r="1327" b="18547"/>
          <a:stretch/>
        </p:blipFill>
        <p:spPr>
          <a:xfrm>
            <a:off x="2753932" y="2888580"/>
            <a:ext cx="811362" cy="1080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1824</TotalTime>
  <Words>2334</Words>
  <Application>Microsoft Office PowerPoint</Application>
  <PresentationFormat>Экран (4:3)</PresentationFormat>
  <Paragraphs>386</Paragraphs>
  <Slides>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Мария Э. Далецкая</cp:lastModifiedBy>
  <cp:revision>88</cp:revision>
  <cp:lastPrinted>2016-05-26T12:19:54Z</cp:lastPrinted>
  <dcterms:created xsi:type="dcterms:W3CDTF">2016-05-18T08:30:26Z</dcterms:created>
  <dcterms:modified xsi:type="dcterms:W3CDTF">2016-06-15T12:03:47Z</dcterms:modified>
</cp:coreProperties>
</file>